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8" r:id="rId1"/>
    <p:sldMasterId id="2147483679" r:id="rId2"/>
    <p:sldMasterId id="2147483680" r:id="rId3"/>
  </p:sldMasterIdLst>
  <p:notesMasterIdLst>
    <p:notesMasterId r:id="rId24"/>
  </p:notesMasterIdLst>
  <p:sldIdLst>
    <p:sldId id="276" r:id="rId4"/>
    <p:sldId id="281" r:id="rId5"/>
    <p:sldId id="279" r:id="rId6"/>
    <p:sldId id="267" r:id="rId7"/>
    <p:sldId id="268" r:id="rId8"/>
    <p:sldId id="269" r:id="rId9"/>
    <p:sldId id="270" r:id="rId10"/>
    <p:sldId id="271" r:id="rId11"/>
    <p:sldId id="280" r:id="rId12"/>
    <p:sldId id="272" r:id="rId13"/>
    <p:sldId id="273" r:id="rId14"/>
    <p:sldId id="274" r:id="rId15"/>
    <p:sldId id="275" r:id="rId16"/>
    <p:sldId id="284" r:id="rId17"/>
    <p:sldId id="282" r:id="rId18"/>
    <p:sldId id="286" r:id="rId19"/>
    <p:sldId id="287" r:id="rId20"/>
    <p:sldId id="288" r:id="rId21"/>
    <p:sldId id="289" r:id="rId22"/>
    <p:sldId id="290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ill Sans" panose="020B0502020104020203" pitchFamily="34" charset="-79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8"/>
    <p:restoredTop sz="96405"/>
  </p:normalViewPr>
  <p:slideViewPr>
    <p:cSldViewPr snapToGrid="0">
      <p:cViewPr varScale="1">
        <p:scale>
          <a:sx n="126" d="100"/>
          <a:sy n="126" d="100"/>
        </p:scale>
        <p:origin x="174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759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acb4edb3d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acb4edb3d_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acb4edb3d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acb4edb3d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acb4edb3d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acb4edb3d_6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941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2951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802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469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7160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8913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12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23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acb4edb3d_6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acb4edb3d_6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954e37773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954e37773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954e3777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954e3777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95c1630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895c1630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954e37773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8954e37773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8954e37773_7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847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acb4edb3d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acb4edb3d_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s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0" y="1196425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124901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20125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1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2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124901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Gill Sans"/>
              <a:buNone/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20125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5" r:id="rId3"/>
  </p:sldLayoutIdLst>
  <p:transition spd="med" advClick="0" advTm="1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</p:sldLayoutIdLst>
  <p:transition spd="med" advClick="0" advTm="1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ransition spd="med" advClick="0" advTm="1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12" Type="http://schemas.openxmlformats.org/officeDocument/2006/relationships/image" Target="../media/image51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5" Type="http://schemas.openxmlformats.org/officeDocument/2006/relationships/image" Target="../media/image5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png"/><Relationship Id="rId1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6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12" Type="http://schemas.openxmlformats.org/officeDocument/2006/relationships/image" Target="../media/image65.jpeg"/><Relationship Id="rId17" Type="http://schemas.openxmlformats.org/officeDocument/2006/relationships/image" Target="../media/image70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openxmlformats.org/officeDocument/2006/relationships/image" Target="../media/image64.jpeg"/><Relationship Id="rId5" Type="http://schemas.openxmlformats.org/officeDocument/2006/relationships/image" Target="../media/image58.jpeg"/><Relationship Id="rId15" Type="http://schemas.openxmlformats.org/officeDocument/2006/relationships/image" Target="../media/image68.jpeg"/><Relationship Id="rId10" Type="http://schemas.openxmlformats.org/officeDocument/2006/relationships/image" Target="../media/image63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Relationship Id="rId14" Type="http://schemas.openxmlformats.org/officeDocument/2006/relationships/image" Target="../media/image6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17" Type="http://schemas.openxmlformats.org/officeDocument/2006/relationships/image" Target="../media/image85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Relationship Id="rId14" Type="http://schemas.openxmlformats.org/officeDocument/2006/relationships/image" Target="../media/image8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13" Type="http://schemas.openxmlformats.org/officeDocument/2006/relationships/image" Target="../media/image96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12" Type="http://schemas.openxmlformats.org/officeDocument/2006/relationships/image" Target="../media/image95.jpeg"/><Relationship Id="rId17" Type="http://schemas.openxmlformats.org/officeDocument/2006/relationships/image" Target="../media/image100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11" Type="http://schemas.openxmlformats.org/officeDocument/2006/relationships/image" Target="../media/image94.jpeg"/><Relationship Id="rId5" Type="http://schemas.openxmlformats.org/officeDocument/2006/relationships/image" Target="../media/image88.jpeg"/><Relationship Id="rId15" Type="http://schemas.openxmlformats.org/officeDocument/2006/relationships/image" Target="../media/image98.jpe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Relationship Id="rId14" Type="http://schemas.openxmlformats.org/officeDocument/2006/relationships/image" Target="../media/image9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13" Type="http://schemas.openxmlformats.org/officeDocument/2006/relationships/image" Target="../media/image83.jpeg"/><Relationship Id="rId3" Type="http://schemas.openxmlformats.org/officeDocument/2006/relationships/image" Target="../media/image101.jpeg"/><Relationship Id="rId7" Type="http://schemas.openxmlformats.org/officeDocument/2006/relationships/image" Target="../media/image105.jpeg"/><Relationship Id="rId12" Type="http://schemas.openxmlformats.org/officeDocument/2006/relationships/image" Target="../media/image1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11" Type="http://schemas.openxmlformats.org/officeDocument/2006/relationships/image" Target="../media/image109.jpeg"/><Relationship Id="rId5" Type="http://schemas.openxmlformats.org/officeDocument/2006/relationships/image" Target="../media/image103.jpeg"/><Relationship Id="rId10" Type="http://schemas.openxmlformats.org/officeDocument/2006/relationships/image" Target="../media/image108.jpeg"/><Relationship Id="rId4" Type="http://schemas.openxmlformats.org/officeDocument/2006/relationships/image" Target="../media/image102.jpeg"/><Relationship Id="rId9" Type="http://schemas.openxmlformats.org/officeDocument/2006/relationships/image" Target="../media/image107.jpeg"/><Relationship Id="rId14" Type="http://schemas.openxmlformats.org/officeDocument/2006/relationships/image" Target="../media/image1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.researchr.org/home/icse-2020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13" Type="http://schemas.openxmlformats.org/officeDocument/2006/relationships/image" Target="../media/image122.jp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g"/><Relationship Id="rId11" Type="http://schemas.openxmlformats.org/officeDocument/2006/relationships/image" Target="../media/image120.PNG"/><Relationship Id="rId5" Type="http://schemas.openxmlformats.org/officeDocument/2006/relationships/image" Target="../media/image114.jpg"/><Relationship Id="rId15" Type="http://schemas.openxmlformats.org/officeDocument/2006/relationships/image" Target="../media/image124.jpg"/><Relationship Id="rId10" Type="http://schemas.openxmlformats.org/officeDocument/2006/relationships/image" Target="../media/image119.jpg"/><Relationship Id="rId4" Type="http://schemas.openxmlformats.org/officeDocument/2006/relationships/image" Target="../media/image113.jpg"/><Relationship Id="rId9" Type="http://schemas.openxmlformats.org/officeDocument/2006/relationships/image" Target="../media/image118.jpg"/><Relationship Id="rId14" Type="http://schemas.openxmlformats.org/officeDocument/2006/relationships/image" Target="../media/image12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i&amp;rct=j&amp;q=&amp;esrc=s&amp;source=images&amp;cd=&amp;ved=2ahUKEwi9k97pnr_iAhVqw1kKHeN5CaIQjRx6BAgBEAU&amp;url=https%3A%2F%2Ftwitter.com%2Fdanahdamian&amp;psig=AOvVaw34OaH-QmyNKpIuKU6XqNJ5&amp;ust=1559167757152419" TargetMode="External"/><Relationship Id="rId13" Type="http://schemas.openxmlformats.org/officeDocument/2006/relationships/image" Target="../media/image33.jpg"/><Relationship Id="rId3" Type="http://schemas.openxmlformats.org/officeDocument/2006/relationships/image" Target="../media/image26.png"/><Relationship Id="rId7" Type="http://schemas.openxmlformats.org/officeDocument/2006/relationships/image" Target="../media/image28.jpg"/><Relationship Id="rId12" Type="http://schemas.openxmlformats.org/officeDocument/2006/relationships/image" Target="../media/image3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oogle.com/imgres?imgurl=https%3A%2F%2Fengineering.virginia.edu%2Fsites%2Fdefault%2Ffiles%2Fstyles%2Ffaculty_headshot%2Fpublic%2Fmbdwyer_0.jpg%3Fitok%3D2Wy07B3h&amp;imgrefurl=https%3A%2F%2Fengineering.virginia.edu%2Ffaculty%2Fmatthew-b-dwyer&amp;docid=Kd4mvpEelZwK4M&amp;tbnid=yyKXrrbl1js9UM%3A&amp;vet=10ahUKEwiUybXEnr_iAhWKxFkKHZ5zCrsQMwhLKAUwBQ..i&amp;w=200&amp;h=200&amp;client=firefox-b-1-d&amp;bih=673&amp;biw=1107&amp;q=matthew%20dwyer&amp;ved=0ahUKEwiUybXEnr_iAhWKxFkKHZ5zCrsQMwhLKAUwBQ&amp;iact=mrc&amp;uact=8" TargetMode="External"/><Relationship Id="rId11" Type="http://schemas.openxmlformats.org/officeDocument/2006/relationships/image" Target="../media/image31.jpg"/><Relationship Id="rId5" Type="http://schemas.openxmlformats.org/officeDocument/2006/relationships/image" Target="../media/image27.jpg"/><Relationship Id="rId15" Type="http://schemas.openxmlformats.org/officeDocument/2006/relationships/image" Target="../media/image35.jpg"/><Relationship Id="rId10" Type="http://schemas.openxmlformats.org/officeDocument/2006/relationships/image" Target="../media/image30.jpg"/><Relationship Id="rId4" Type="http://schemas.openxmlformats.org/officeDocument/2006/relationships/hyperlink" Target="https://www.google.com/url?sa=i&amp;rct=j&amp;q=&amp;esrc=s&amp;source=images&amp;cd=&amp;ved=2ahUKEwik39W3nr_iAhXQtVkKHbU8CLgQjRx6BAgBEAU&amp;url=https%3A%2F%2Fresources.sei.cmu.edu%2Flibrary%2Fauthor.cfm%3FauthorID%3D4347&amp;psig=AOvVaw1vOAnYDV67GF8KlnByz_FF&amp;ust=1559167694172507" TargetMode="External"/><Relationship Id="rId9" Type="http://schemas.openxmlformats.org/officeDocument/2006/relationships/image" Target="../media/image29.jpg"/><Relationship Id="rId14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401506" y="2008296"/>
            <a:ext cx="8520600" cy="148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+mj-lt"/>
              </a:rPr>
              <a:t>Welcome to ICSE 2020</a:t>
            </a:r>
            <a:endParaRPr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4213620"/>
      </p:ext>
    </p:extLst>
  </p:cSld>
  <p:clrMapOvr>
    <a:masterClrMapping/>
  </p:clrMapOvr>
  <p:transition spd="med" advClick="0" advTm="10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375"/>
            <a:ext cx="9143999" cy="685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179564" y="1981663"/>
            <a:ext cx="8520600" cy="148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+mj-lt"/>
              </a:rPr>
              <a:t>“We Thank the ICSE 2020</a:t>
            </a:r>
            <a:br>
              <a:rPr lang="en" sz="3600" b="1" dirty="0">
                <a:latin typeface="+mj-lt"/>
              </a:rPr>
            </a:br>
            <a:r>
              <a:rPr lang="en" sz="3600" b="1" dirty="0">
                <a:latin typeface="+mj-lt"/>
              </a:rPr>
              <a:t>Organizing Committee”</a:t>
            </a:r>
            <a:endParaRPr sz="3600" b="1" dirty="0">
              <a:latin typeface="+mj-lt"/>
            </a:endParaRPr>
          </a:p>
        </p:txBody>
      </p:sp>
      <p:pic>
        <p:nvPicPr>
          <p:cNvPr id="3" name="Picture 2" descr="Gregg Rothermel">
            <a:extLst>
              <a:ext uri="{FF2B5EF4-FFF2-40B4-BE49-F238E27FC236}">
                <a16:creationId xmlns:a16="http://schemas.microsoft.com/office/drawing/2014/main" id="{D9B22E0D-2E88-0E42-8EA0-C226EC9F6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968" y="4153340"/>
            <a:ext cx="1122694" cy="140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oo-Hwan Bae">
            <a:extLst>
              <a:ext uri="{FF2B5EF4-FFF2-40B4-BE49-F238E27FC236}">
                <a16:creationId xmlns:a16="http://schemas.microsoft.com/office/drawing/2014/main" id="{E6F494D6-6ED5-5D43-A148-0D87E2D9E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136" y="4153340"/>
            <a:ext cx="938056" cy="137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8057E5-41D8-DC49-BB55-FA487A83C514}"/>
              </a:ext>
            </a:extLst>
          </p:cNvPr>
          <p:cNvSpPr txBox="1"/>
          <p:nvPr/>
        </p:nvSpPr>
        <p:spPr>
          <a:xfrm>
            <a:off x="3488662" y="4319525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Gregg Rothermel</a:t>
            </a:r>
          </a:p>
          <a:p>
            <a:r>
              <a:rPr lang="en-US" sz="1200" dirty="0">
                <a:latin typeface="+mj-lt"/>
              </a:rPr>
              <a:t>General co-Chair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6A67C-606B-D643-95C3-350321188CC8}"/>
              </a:ext>
            </a:extLst>
          </p:cNvPr>
          <p:cNvSpPr txBox="1"/>
          <p:nvPr/>
        </p:nvSpPr>
        <p:spPr>
          <a:xfrm>
            <a:off x="6352830" y="4377597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Doo-Hwan Bae</a:t>
            </a:r>
          </a:p>
          <a:p>
            <a:r>
              <a:rPr lang="en-US" sz="1200" dirty="0">
                <a:latin typeface="+mj-lt"/>
              </a:rPr>
              <a:t>General co-Chair</a:t>
            </a:r>
          </a:p>
        </p:txBody>
      </p:sp>
    </p:spTree>
    <p:extLst>
      <p:ext uri="{BB962C8B-B14F-4D97-AF65-F5344CB8AC3E}">
        <p14:creationId xmlns:p14="http://schemas.microsoft.com/office/powerpoint/2010/main" val="2431232421"/>
      </p:ext>
    </p:extLst>
  </p:cSld>
  <p:clrMapOvr>
    <a:masterClrMapping/>
  </p:clrMapOvr>
  <p:transition spd="med" advClick="0" advTm="5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Jane Cleland-Huang">
            <a:extLst>
              <a:ext uri="{FF2B5EF4-FFF2-40B4-BE49-F238E27FC236}">
                <a16:creationId xmlns:a16="http://schemas.microsoft.com/office/drawing/2014/main" id="{00954CE8-D0ED-964C-840B-7CCDD914B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2" y="1370977"/>
            <a:ext cx="611176" cy="61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rko Marinov">
            <a:extLst>
              <a:ext uri="{FF2B5EF4-FFF2-40B4-BE49-F238E27FC236}">
                <a16:creationId xmlns:a16="http://schemas.microsoft.com/office/drawing/2014/main" id="{B631C32D-57C4-C440-87EC-2A5D12AE5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1" y="2129112"/>
            <a:ext cx="629793" cy="94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ri Pollock">
            <a:extLst>
              <a:ext uri="{FF2B5EF4-FFF2-40B4-BE49-F238E27FC236}">
                <a16:creationId xmlns:a16="http://schemas.microsoft.com/office/drawing/2014/main" id="{F1A09A8F-DC02-7546-966F-CB572C384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1" y="3207343"/>
            <a:ext cx="611177" cy="85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254773" y="1424262"/>
            <a:ext cx="164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Jane Cleland-Huang</a:t>
            </a:r>
          </a:p>
          <a:p>
            <a:r>
              <a:rPr lang="en-US" sz="1200" dirty="0">
                <a:latin typeface="+mj-lt"/>
              </a:rPr>
              <a:t>Program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254773" y="2371807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Darko </a:t>
            </a:r>
            <a:r>
              <a:rPr lang="en-US" sz="1200" dirty="0" err="1">
                <a:latin typeface="+mj-lt"/>
              </a:rPr>
              <a:t>Marinov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Program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257672" y="3332989"/>
            <a:ext cx="1600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Lori Pollock</a:t>
            </a:r>
          </a:p>
          <a:p>
            <a:r>
              <a:rPr lang="en-US" sz="1200" dirty="0">
                <a:latin typeface="+mj-lt"/>
              </a:rPr>
              <a:t>Workshops co-Chair</a:t>
            </a:r>
          </a:p>
        </p:txBody>
      </p:sp>
      <p:pic>
        <p:nvPicPr>
          <p:cNvPr id="1038" name="Picture 14" descr="Miryung Kim">
            <a:extLst>
              <a:ext uri="{FF2B5EF4-FFF2-40B4-BE49-F238E27FC236}">
                <a16:creationId xmlns:a16="http://schemas.microsoft.com/office/drawing/2014/main" id="{54493CDD-DB05-BD4C-9D7F-2698E85A5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32" y="4178843"/>
            <a:ext cx="653046" cy="76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ei Le">
            <a:extLst>
              <a:ext uri="{FF2B5EF4-FFF2-40B4-BE49-F238E27FC236}">
                <a16:creationId xmlns:a16="http://schemas.microsoft.com/office/drawing/2014/main" id="{B3C1562A-5DD6-4E4D-8656-F21290853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8"/>
          <a:stretch/>
        </p:blipFill>
        <p:spPr bwMode="auto">
          <a:xfrm>
            <a:off x="506035" y="5093128"/>
            <a:ext cx="652343" cy="95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teve Cha">
            <a:extLst>
              <a:ext uri="{FF2B5EF4-FFF2-40B4-BE49-F238E27FC236}">
                <a16:creationId xmlns:a16="http://schemas.microsoft.com/office/drawing/2014/main" id="{F23F5C8C-D4D7-EB44-9692-A2B119D14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1"/>
          <a:stretch/>
        </p:blipFill>
        <p:spPr bwMode="auto">
          <a:xfrm>
            <a:off x="3191640" y="1334264"/>
            <a:ext cx="669640" cy="75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ang-Eui Hong">
            <a:extLst>
              <a:ext uri="{FF2B5EF4-FFF2-40B4-BE49-F238E27FC236}">
                <a16:creationId xmlns:a16="http://schemas.microsoft.com/office/drawing/2014/main" id="{80382BF4-EA10-4D4C-8E44-CEB5C2767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40" y="2314467"/>
            <a:ext cx="670219" cy="77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yungjeong Lee">
            <a:extLst>
              <a:ext uri="{FF2B5EF4-FFF2-40B4-BE49-F238E27FC236}">
                <a16:creationId xmlns:a16="http://schemas.microsoft.com/office/drawing/2014/main" id="{8F817B22-E6CC-A442-A3C2-E1F055983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41" y="3305278"/>
            <a:ext cx="669638" cy="86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1288027" y="4291313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Miryung</a:t>
            </a:r>
            <a:r>
              <a:rPr lang="en-US" sz="1200" dirty="0">
                <a:latin typeface="+mj-lt"/>
              </a:rPr>
              <a:t> Kim</a:t>
            </a:r>
          </a:p>
          <a:p>
            <a:r>
              <a:rPr lang="en-US" sz="1200" dirty="0">
                <a:latin typeface="+mj-lt"/>
              </a:rPr>
              <a:t>Workshops co-Chair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1259168" y="5218108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Wei Le</a:t>
            </a:r>
          </a:p>
          <a:p>
            <a:r>
              <a:rPr lang="en-US" sz="1200" dirty="0">
                <a:latin typeface="+mj-lt"/>
              </a:rPr>
              <a:t>Co-Located Events co-Chair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3945476" y="1484867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Steve Cha</a:t>
            </a:r>
          </a:p>
          <a:p>
            <a:r>
              <a:rPr lang="en-US" sz="1200" dirty="0">
                <a:latin typeface="+mj-lt"/>
              </a:rPr>
              <a:t>Co-Located Events co-Chair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AC01D-7031-8F49-A1D5-5ED6C9722275}"/>
              </a:ext>
            </a:extLst>
          </p:cNvPr>
          <p:cNvSpPr txBox="1"/>
          <p:nvPr/>
        </p:nvSpPr>
        <p:spPr>
          <a:xfrm>
            <a:off x="3945476" y="2390162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Jang-</a:t>
            </a:r>
            <a:r>
              <a:rPr lang="en-US" sz="1200" dirty="0" err="1">
                <a:latin typeface="+mj-lt"/>
              </a:rPr>
              <a:t>Eui</a:t>
            </a:r>
            <a:r>
              <a:rPr lang="en-US" sz="1200" dirty="0">
                <a:latin typeface="+mj-lt"/>
              </a:rPr>
              <a:t> Hong</a:t>
            </a:r>
          </a:p>
          <a:p>
            <a:r>
              <a:rPr lang="en-US" sz="1200" dirty="0">
                <a:latin typeface="+mj-lt"/>
              </a:rPr>
              <a:t>Korean Co-Located Events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008069" y="3412945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Byungjeong</a:t>
            </a:r>
            <a:r>
              <a:rPr lang="en-US" sz="1200" dirty="0">
                <a:latin typeface="+mj-lt"/>
              </a:rPr>
              <a:t> Lee</a:t>
            </a:r>
          </a:p>
          <a:p>
            <a:r>
              <a:rPr lang="en-US" sz="1200" dirty="0">
                <a:latin typeface="+mj-lt"/>
              </a:rPr>
              <a:t>Korean Co-Located Events co-Chair</a:t>
            </a:r>
          </a:p>
        </p:txBody>
      </p:sp>
      <p:pic>
        <p:nvPicPr>
          <p:cNvPr id="1048" name="Picture 24" descr="Moonzoo Kim">
            <a:extLst>
              <a:ext uri="{FF2B5EF4-FFF2-40B4-BE49-F238E27FC236}">
                <a16:creationId xmlns:a16="http://schemas.microsoft.com/office/drawing/2014/main" id="{A71DB97E-45ED-2D43-9764-529C62CA2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93"/>
          <a:stretch/>
        </p:blipFill>
        <p:spPr bwMode="auto">
          <a:xfrm>
            <a:off x="6273015" y="1309040"/>
            <a:ext cx="685800" cy="9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Willem Visser">
            <a:extLst>
              <a:ext uri="{FF2B5EF4-FFF2-40B4-BE49-F238E27FC236}">
                <a16:creationId xmlns:a16="http://schemas.microsoft.com/office/drawing/2014/main" id="{D6B84113-6581-4845-BAE1-096DF09E9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78"/>
          <a:stretch/>
        </p:blipFill>
        <p:spPr bwMode="auto">
          <a:xfrm>
            <a:off x="6273015" y="3304463"/>
            <a:ext cx="672698" cy="84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Shin Yoo">
            <a:extLst>
              <a:ext uri="{FF2B5EF4-FFF2-40B4-BE49-F238E27FC236}">
                <a16:creationId xmlns:a16="http://schemas.microsoft.com/office/drawing/2014/main" id="{5BC2FA13-F7EF-634E-AE7F-DF774749D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6"/>
          <a:stretch/>
        </p:blipFill>
        <p:spPr bwMode="auto">
          <a:xfrm>
            <a:off x="6290188" y="2305497"/>
            <a:ext cx="691516" cy="90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-Young Ko">
            <a:extLst>
              <a:ext uri="{FF2B5EF4-FFF2-40B4-BE49-F238E27FC236}">
                <a16:creationId xmlns:a16="http://schemas.microsoft.com/office/drawing/2014/main" id="{BDBE2741-7B33-B241-8B13-EA801C91A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40" y="4363981"/>
            <a:ext cx="686119" cy="75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4008069" y="4469001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In-Young </a:t>
            </a:r>
            <a:r>
              <a:rPr lang="en-US" sz="1200" dirty="0" err="1">
                <a:latin typeface="+mj-lt"/>
              </a:rPr>
              <a:t>Ko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Finance 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7154660" y="1491022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Moonzoo</a:t>
            </a:r>
            <a:r>
              <a:rPr lang="en-US" sz="1200" dirty="0">
                <a:latin typeface="+mj-lt"/>
              </a:rPr>
              <a:t> Kim</a:t>
            </a:r>
          </a:p>
          <a:p>
            <a:r>
              <a:rPr lang="en-US" sz="1200" dirty="0">
                <a:latin typeface="+mj-lt"/>
              </a:rPr>
              <a:t>SEIP 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7146385" y="2455061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Shin </a:t>
            </a:r>
            <a:r>
              <a:rPr lang="en-US" sz="1200" dirty="0" err="1">
                <a:latin typeface="+mj-lt"/>
              </a:rPr>
              <a:t>Yoo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NIER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7146385" y="3441596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Willem </a:t>
            </a:r>
            <a:r>
              <a:rPr lang="en-US" sz="1200" dirty="0" err="1">
                <a:latin typeface="+mj-lt"/>
              </a:rPr>
              <a:t>Visser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NIER co-Chair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68896E-42D1-FC4C-8F11-11836F04B6F5}"/>
              </a:ext>
            </a:extLst>
          </p:cNvPr>
          <p:cNvSpPr txBox="1"/>
          <p:nvPr/>
        </p:nvSpPr>
        <p:spPr>
          <a:xfrm>
            <a:off x="7010616" y="4378226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Sungwon</a:t>
            </a:r>
            <a:r>
              <a:rPr lang="en-US" sz="1200" dirty="0">
                <a:latin typeface="+mj-lt"/>
              </a:rPr>
              <a:t> Kang</a:t>
            </a:r>
          </a:p>
          <a:p>
            <a:r>
              <a:rPr lang="en-US" sz="1200" dirty="0">
                <a:latin typeface="+mj-lt"/>
              </a:rPr>
              <a:t>JSEET Co-Chair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0CB30C-9390-2646-B6F9-2E81B7CDA4E2}"/>
              </a:ext>
            </a:extLst>
          </p:cNvPr>
          <p:cNvSpPr txBox="1"/>
          <p:nvPr/>
        </p:nvSpPr>
        <p:spPr>
          <a:xfrm>
            <a:off x="3921187" y="5457332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Amy </a:t>
            </a:r>
            <a:r>
              <a:rPr lang="en-US" sz="1200" dirty="0" err="1">
                <a:latin typeface="+mj-lt"/>
              </a:rPr>
              <a:t>Ko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JSEET Co-Chair</a:t>
            </a:r>
          </a:p>
        </p:txBody>
      </p:sp>
      <p:pic>
        <p:nvPicPr>
          <p:cNvPr id="38" name="Picture 2" descr="Sungwon Kang">
            <a:extLst>
              <a:ext uri="{FF2B5EF4-FFF2-40B4-BE49-F238E27FC236}">
                <a16:creationId xmlns:a16="http://schemas.microsoft.com/office/drawing/2014/main" id="{ED75DB1E-DC36-6845-B32D-A544510A3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685" y="4246759"/>
            <a:ext cx="650554" cy="83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Amy Ko">
            <a:extLst>
              <a:ext uri="{FF2B5EF4-FFF2-40B4-BE49-F238E27FC236}">
                <a16:creationId xmlns:a16="http://schemas.microsoft.com/office/drawing/2014/main" id="{3F140272-76EC-7549-B732-F06874F61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86" y="5338843"/>
            <a:ext cx="725777" cy="72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192;p34"/>
          <p:cNvSpPr txBox="1">
            <a:spLocks noGrp="1"/>
          </p:cNvSpPr>
          <p:nvPr>
            <p:ph type="title"/>
          </p:nvPr>
        </p:nvSpPr>
        <p:spPr>
          <a:xfrm>
            <a:off x="230819" y="6125592"/>
            <a:ext cx="8520600" cy="550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+mj-lt"/>
              </a:rPr>
              <a:t>“We Thank the ICSE 2020 Organizing Committee”</a:t>
            </a:r>
            <a:endParaRPr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8355774"/>
      </p:ext>
    </p:extLst>
  </p:cSld>
  <p:clrMapOvr>
    <a:masterClrMapping/>
  </p:clrMapOvr>
  <p:transition spd="med" advClick="0" advTm="10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205226" y="1501942"/>
            <a:ext cx="164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Seok-Won Lee</a:t>
            </a:r>
          </a:p>
          <a:p>
            <a:r>
              <a:rPr lang="en-US" sz="1200" dirty="0">
                <a:latin typeface="+mj-lt"/>
              </a:rPr>
              <a:t>SEIS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205226" y="2449487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Anita </a:t>
            </a:r>
            <a:r>
              <a:rPr lang="en-US" sz="1200" dirty="0" err="1">
                <a:latin typeface="+mj-lt"/>
              </a:rPr>
              <a:t>Sarma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SEIS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170392" y="5310515"/>
            <a:ext cx="1600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Sam Malek</a:t>
            </a:r>
          </a:p>
          <a:p>
            <a:r>
              <a:rPr lang="en-US" sz="1200" dirty="0">
                <a:latin typeface="+mj-lt"/>
              </a:rPr>
              <a:t>Technical Briefings co-Chair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022043" y="1476021"/>
            <a:ext cx="16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Eunjee</a:t>
            </a:r>
            <a:r>
              <a:rPr lang="en-US" sz="1200" dirty="0">
                <a:latin typeface="+mj-lt"/>
              </a:rPr>
              <a:t> Song</a:t>
            </a:r>
          </a:p>
          <a:p>
            <a:r>
              <a:rPr lang="en-US" sz="1200" dirty="0">
                <a:latin typeface="+mj-lt"/>
              </a:rPr>
              <a:t>Technical Briefings co-Chair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3993184" y="2402816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Hyunsook</a:t>
            </a:r>
            <a:r>
              <a:rPr lang="en-US" sz="1200" dirty="0">
                <a:latin typeface="+mj-lt"/>
              </a:rPr>
              <a:t> Do</a:t>
            </a:r>
          </a:p>
          <a:p>
            <a:r>
              <a:rPr lang="en-US" sz="1200" dirty="0">
                <a:latin typeface="+mj-lt"/>
              </a:rPr>
              <a:t>Demonstrations   co-Chair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3993184" y="3357946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Tien N. Nguyen</a:t>
            </a:r>
          </a:p>
          <a:p>
            <a:r>
              <a:rPr lang="en-US" sz="1200" dirty="0">
                <a:latin typeface="+mj-lt"/>
              </a:rPr>
              <a:t>Demonstrations   co-Chair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AC01D-7031-8F49-A1D5-5ED6C9722275}"/>
              </a:ext>
            </a:extLst>
          </p:cNvPr>
          <p:cNvSpPr txBox="1"/>
          <p:nvPr/>
        </p:nvSpPr>
        <p:spPr>
          <a:xfrm>
            <a:off x="3993184" y="4263241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Tim Menzies</a:t>
            </a:r>
          </a:p>
          <a:p>
            <a:r>
              <a:rPr lang="en-US" sz="1200" dirty="0">
                <a:latin typeface="+mj-lt"/>
              </a:rPr>
              <a:t>Artifact Evaluation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055777" y="5286024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Leandro </a:t>
            </a:r>
            <a:r>
              <a:rPr lang="en-US" sz="1200" dirty="0" err="1">
                <a:latin typeface="+mj-lt"/>
              </a:rPr>
              <a:t>Minku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Artifact Evaluation co-Chair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7172283" y="1476021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Collin McMillan</a:t>
            </a:r>
          </a:p>
          <a:p>
            <a:r>
              <a:rPr lang="en-US" sz="1200" dirty="0">
                <a:latin typeface="+mj-lt"/>
              </a:rPr>
              <a:t>Poster Co-Chair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7143424" y="2402816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Tingting</a:t>
            </a:r>
            <a:r>
              <a:rPr lang="en-US" sz="1200" dirty="0">
                <a:latin typeface="+mj-lt"/>
              </a:rPr>
              <a:t> Yu</a:t>
            </a:r>
          </a:p>
          <a:p>
            <a:r>
              <a:rPr lang="en-US" sz="1200" dirty="0">
                <a:latin typeface="+mj-lt"/>
              </a:rPr>
              <a:t>Poster co-Chair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1285161" y="3365651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Andrian</a:t>
            </a:r>
            <a:r>
              <a:rPr lang="en-US" sz="1200" dirty="0">
                <a:latin typeface="+mj-lt"/>
              </a:rPr>
              <a:t> Marcus</a:t>
            </a:r>
          </a:p>
          <a:p>
            <a:r>
              <a:rPr lang="en-US" sz="1200" dirty="0">
                <a:latin typeface="+mj-lt"/>
              </a:rPr>
              <a:t>Journal First co-Chair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1276885" y="4329690"/>
            <a:ext cx="1656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Mike Papadakis</a:t>
            </a:r>
          </a:p>
          <a:p>
            <a:r>
              <a:rPr lang="en-US" sz="1200" dirty="0">
                <a:latin typeface="+mj-lt"/>
              </a:rPr>
              <a:t>Journal First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7143424" y="4196058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Ben Hermann</a:t>
            </a:r>
          </a:p>
          <a:p>
            <a:r>
              <a:rPr lang="en-US" sz="1200" dirty="0">
                <a:latin typeface="+mj-lt"/>
              </a:rPr>
              <a:t>Registration Chair</a:t>
            </a:r>
          </a:p>
        </p:txBody>
      </p:sp>
      <p:pic>
        <p:nvPicPr>
          <p:cNvPr id="2054" name="Picture 6" descr="Seok-Won Lee">
            <a:extLst>
              <a:ext uri="{FF2B5EF4-FFF2-40B4-BE49-F238E27FC236}">
                <a16:creationId xmlns:a16="http://schemas.microsoft.com/office/drawing/2014/main" id="{49073F2F-7E1E-8442-97F9-BC81DD587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9"/>
          <a:stretch/>
        </p:blipFill>
        <p:spPr bwMode="auto">
          <a:xfrm>
            <a:off x="456483" y="1276119"/>
            <a:ext cx="748743" cy="91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nita Sarma">
            <a:extLst>
              <a:ext uri="{FF2B5EF4-FFF2-40B4-BE49-F238E27FC236}">
                <a16:creationId xmlns:a16="http://schemas.microsoft.com/office/drawing/2014/main" id="{56ACC5BF-9858-0E4A-9913-69C84B89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4"/>
          <a:stretch/>
        </p:blipFill>
        <p:spPr bwMode="auto">
          <a:xfrm>
            <a:off x="461573" y="2318008"/>
            <a:ext cx="737879" cy="86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am Malek">
            <a:extLst>
              <a:ext uri="{FF2B5EF4-FFF2-40B4-BE49-F238E27FC236}">
                <a16:creationId xmlns:a16="http://schemas.microsoft.com/office/drawing/2014/main" id="{1BEB50AC-5F7B-FB41-B022-85022178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80"/>
          <a:stretch/>
        </p:blipFill>
        <p:spPr bwMode="auto">
          <a:xfrm>
            <a:off x="418750" y="5171387"/>
            <a:ext cx="789249" cy="86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Eunjee Song">
            <a:extLst>
              <a:ext uri="{FF2B5EF4-FFF2-40B4-BE49-F238E27FC236}">
                <a16:creationId xmlns:a16="http://schemas.microsoft.com/office/drawing/2014/main" id="{81B2D705-C534-244B-9135-C93868CF9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82" y="1401154"/>
            <a:ext cx="712881" cy="77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yunsook Do">
            <a:extLst>
              <a:ext uri="{FF2B5EF4-FFF2-40B4-BE49-F238E27FC236}">
                <a16:creationId xmlns:a16="http://schemas.microsoft.com/office/drawing/2014/main" id="{D21AA639-7D21-2747-BD5F-6044BC935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0"/>
          <a:stretch/>
        </p:blipFill>
        <p:spPr bwMode="auto">
          <a:xfrm>
            <a:off x="3205258" y="2256358"/>
            <a:ext cx="709665" cy="7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ien N. Nguyen">
            <a:extLst>
              <a:ext uri="{FF2B5EF4-FFF2-40B4-BE49-F238E27FC236}">
                <a16:creationId xmlns:a16="http://schemas.microsoft.com/office/drawing/2014/main" id="{3E2D6C17-DD9A-A442-ACE5-0738213BE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183" y="3175964"/>
            <a:ext cx="704804" cy="9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im Menzies">
            <a:extLst>
              <a:ext uri="{FF2B5EF4-FFF2-40B4-BE49-F238E27FC236}">
                <a16:creationId xmlns:a16="http://schemas.microsoft.com/office/drawing/2014/main" id="{6A3FB866-07C4-854E-848B-30367C0FB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82" y="4263240"/>
            <a:ext cx="735191" cy="73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eandro Minku">
            <a:extLst>
              <a:ext uri="{FF2B5EF4-FFF2-40B4-BE49-F238E27FC236}">
                <a16:creationId xmlns:a16="http://schemas.microsoft.com/office/drawing/2014/main" id="{B769BAE8-E480-4544-BD46-3B6A9AB57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401" y="5102677"/>
            <a:ext cx="737972" cy="93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ollin McMillan">
            <a:extLst>
              <a:ext uri="{FF2B5EF4-FFF2-40B4-BE49-F238E27FC236}">
                <a16:creationId xmlns:a16="http://schemas.microsoft.com/office/drawing/2014/main" id="{C0650C70-BA10-644F-87DE-50A3062F1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952" y="1378625"/>
            <a:ext cx="715513" cy="76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Tingting Yu">
            <a:extLst>
              <a:ext uri="{FF2B5EF4-FFF2-40B4-BE49-F238E27FC236}">
                <a16:creationId xmlns:a16="http://schemas.microsoft.com/office/drawing/2014/main" id="{20BDA433-CD83-FF4F-BFD1-02E111BB0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" r="9295"/>
          <a:stretch/>
        </p:blipFill>
        <p:spPr bwMode="auto">
          <a:xfrm>
            <a:off x="6282288" y="2249249"/>
            <a:ext cx="712177" cy="8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Andrian Marcus">
            <a:extLst>
              <a:ext uri="{FF2B5EF4-FFF2-40B4-BE49-F238E27FC236}">
                <a16:creationId xmlns:a16="http://schemas.microsoft.com/office/drawing/2014/main" id="{567EB3E7-53B1-8D4C-AF93-7FB56929A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84" y="3237465"/>
            <a:ext cx="698863" cy="78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Mike Papadakis">
            <a:extLst>
              <a:ext uri="{FF2B5EF4-FFF2-40B4-BE49-F238E27FC236}">
                <a16:creationId xmlns:a16="http://schemas.microsoft.com/office/drawing/2014/main" id="{727F6C91-D32A-1B4D-A660-6C41B0BE9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17" y="4108455"/>
            <a:ext cx="729986" cy="10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Ben Hermann">
            <a:extLst>
              <a:ext uri="{FF2B5EF4-FFF2-40B4-BE49-F238E27FC236}">
                <a16:creationId xmlns:a16="http://schemas.microsoft.com/office/drawing/2014/main" id="{D7D683E0-1112-CC41-B255-AEC88578C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3"/>
          <a:stretch/>
        </p:blipFill>
        <p:spPr bwMode="auto">
          <a:xfrm>
            <a:off x="6278951" y="3980928"/>
            <a:ext cx="751245" cy="89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1622E11-B188-464E-8FE9-E395F958B420}"/>
              </a:ext>
            </a:extLst>
          </p:cNvPr>
          <p:cNvSpPr txBox="1"/>
          <p:nvPr/>
        </p:nvSpPr>
        <p:spPr>
          <a:xfrm>
            <a:off x="7172779" y="3252542"/>
            <a:ext cx="168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Xiangyu</a:t>
            </a:r>
            <a:r>
              <a:rPr lang="en-US" sz="1200" dirty="0">
                <a:latin typeface="+mj-lt"/>
              </a:rPr>
              <a:t> Zhang</a:t>
            </a:r>
          </a:p>
          <a:p>
            <a:r>
              <a:rPr lang="en-US" sz="1200" dirty="0">
                <a:latin typeface="+mj-lt"/>
              </a:rPr>
              <a:t>Track Scheduling Chair</a:t>
            </a:r>
          </a:p>
        </p:txBody>
      </p:sp>
      <p:pic>
        <p:nvPicPr>
          <p:cNvPr id="49" name="Picture 32" descr="Xiangyu Zhang">
            <a:extLst>
              <a:ext uri="{FF2B5EF4-FFF2-40B4-BE49-F238E27FC236}">
                <a16:creationId xmlns:a16="http://schemas.microsoft.com/office/drawing/2014/main" id="{F86717BE-085F-E148-A330-E8158512C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951" y="3178468"/>
            <a:ext cx="720405" cy="72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C74E942-CA61-2C46-9331-2BA879941058}"/>
              </a:ext>
            </a:extLst>
          </p:cNvPr>
          <p:cNvSpPr txBox="1"/>
          <p:nvPr/>
        </p:nvSpPr>
        <p:spPr>
          <a:xfrm>
            <a:off x="7083267" y="5225845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Yeong-Seok </a:t>
            </a:r>
            <a:r>
              <a:rPr lang="en-US" sz="1200" dirty="0" err="1">
                <a:latin typeface="+mj-lt"/>
              </a:rPr>
              <a:t>Seo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Exhibitions Chair</a:t>
            </a:r>
          </a:p>
        </p:txBody>
      </p:sp>
      <p:pic>
        <p:nvPicPr>
          <p:cNvPr id="51" name="Picture 34" descr="Yeong-Seok Seo">
            <a:extLst>
              <a:ext uri="{FF2B5EF4-FFF2-40B4-BE49-F238E27FC236}">
                <a16:creationId xmlns:a16="http://schemas.microsoft.com/office/drawing/2014/main" id="{C088847D-6688-0044-91EC-B808F8B1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951" y="5102677"/>
            <a:ext cx="819638" cy="81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92;p34"/>
          <p:cNvSpPr txBox="1">
            <a:spLocks noGrp="1"/>
          </p:cNvSpPr>
          <p:nvPr>
            <p:ph type="title"/>
          </p:nvPr>
        </p:nvSpPr>
        <p:spPr>
          <a:xfrm>
            <a:off x="230819" y="6125592"/>
            <a:ext cx="8520600" cy="550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+mj-lt"/>
              </a:rPr>
              <a:t>“We Thank the ICSE 2020 Organizing Committee”</a:t>
            </a:r>
            <a:endParaRPr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197849"/>
      </p:ext>
    </p:extLst>
  </p:cSld>
  <p:clrMapOvr>
    <a:masterClrMapping/>
  </p:clrMapOvr>
  <p:transition spd="med" advClick="0" advTm="10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244B6-70AC-EF4E-A49E-D80487DAC02C}"/>
              </a:ext>
            </a:extLst>
          </p:cNvPr>
          <p:cNvSpPr txBox="1"/>
          <p:nvPr/>
        </p:nvSpPr>
        <p:spPr>
          <a:xfrm>
            <a:off x="1167493" y="1476022"/>
            <a:ext cx="164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Mauro </a:t>
            </a:r>
            <a:r>
              <a:rPr lang="en-US" sz="1200" dirty="0" err="1">
                <a:latin typeface="+mj-lt"/>
              </a:rPr>
              <a:t>Pezze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New Faculty Symposium Co-Chair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CE37B-FDCA-FF4B-8751-FF80ED4644C7}"/>
              </a:ext>
            </a:extLst>
          </p:cNvPr>
          <p:cNvSpPr txBox="1"/>
          <p:nvPr/>
        </p:nvSpPr>
        <p:spPr>
          <a:xfrm>
            <a:off x="1167493" y="2466351"/>
            <a:ext cx="164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Mary Lou </a:t>
            </a:r>
            <a:r>
              <a:rPr lang="en-US" sz="1200" dirty="0" err="1">
                <a:latin typeface="+mj-lt"/>
              </a:rPr>
              <a:t>Soffa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New Faculty Symposium Co-Chair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167493" y="3401788"/>
            <a:ext cx="164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Lionel Briand</a:t>
            </a:r>
          </a:p>
          <a:p>
            <a:r>
              <a:rPr lang="en-US" sz="1200" dirty="0">
                <a:latin typeface="+mj-lt"/>
              </a:rPr>
              <a:t>Doctoral Symposium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167493" y="4349333"/>
            <a:ext cx="16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Gail Murphy</a:t>
            </a:r>
          </a:p>
          <a:p>
            <a:r>
              <a:rPr lang="en-US" sz="1200" dirty="0">
                <a:latin typeface="+mj-lt"/>
              </a:rPr>
              <a:t>Doctoral Symposium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170392" y="5310515"/>
            <a:ext cx="1646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Andrew </a:t>
            </a:r>
            <a:r>
              <a:rPr lang="en-US" sz="1200" dirty="0" err="1">
                <a:latin typeface="+mj-lt"/>
              </a:rPr>
              <a:t>Begel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Student Research Competition co-Chair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022043" y="1476021"/>
            <a:ext cx="16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Junbeom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Yoo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Student Research Competition co-Chair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3993184" y="2402816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Alessandro </a:t>
            </a:r>
            <a:r>
              <a:rPr lang="en-US" sz="1200" dirty="0" err="1">
                <a:latin typeface="+mj-lt"/>
              </a:rPr>
              <a:t>Orso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Awards 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3993184" y="3357946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William G.J. </a:t>
            </a:r>
            <a:r>
              <a:rPr lang="en-US" sz="1200" dirty="0" err="1">
                <a:latin typeface="+mj-lt"/>
              </a:rPr>
              <a:t>Halfond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Proceedings co-Chair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AC01D-7031-8F49-A1D5-5ED6C9722275}"/>
              </a:ext>
            </a:extLst>
          </p:cNvPr>
          <p:cNvSpPr txBox="1"/>
          <p:nvPr/>
        </p:nvSpPr>
        <p:spPr>
          <a:xfrm>
            <a:off x="3993184" y="4263241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René Just</a:t>
            </a:r>
          </a:p>
          <a:p>
            <a:r>
              <a:rPr lang="en-US" sz="1200" dirty="0">
                <a:latin typeface="+mj-lt"/>
              </a:rPr>
              <a:t>Proceedings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055777" y="5286024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Milos </a:t>
            </a:r>
            <a:r>
              <a:rPr lang="en-US" sz="1200" dirty="0" err="1">
                <a:latin typeface="+mj-lt"/>
              </a:rPr>
              <a:t>Gligoric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Web co-Chair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7172283" y="1476021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Shin Hong</a:t>
            </a:r>
          </a:p>
          <a:p>
            <a:r>
              <a:rPr lang="en-US" sz="1200" dirty="0">
                <a:latin typeface="+mj-lt"/>
              </a:rPr>
              <a:t>Web Co-Chair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7143423" y="2402816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Lingming</a:t>
            </a:r>
            <a:r>
              <a:rPr lang="en-US" sz="1200" dirty="0">
                <a:latin typeface="+mj-lt"/>
              </a:rPr>
              <a:t> Zhang</a:t>
            </a:r>
          </a:p>
          <a:p>
            <a:r>
              <a:rPr lang="en-US" sz="1200" dirty="0">
                <a:latin typeface="+mj-lt"/>
              </a:rPr>
              <a:t>Social Media co-Chair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7143424" y="3357946"/>
            <a:ext cx="172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Donghwan</a:t>
            </a:r>
            <a:r>
              <a:rPr lang="en-US" sz="1200" dirty="0">
                <a:latin typeface="+mj-lt"/>
              </a:rPr>
              <a:t> Shin</a:t>
            </a:r>
          </a:p>
          <a:p>
            <a:r>
              <a:rPr lang="en-US" sz="1200" dirty="0">
                <a:latin typeface="+mj-lt"/>
              </a:rPr>
              <a:t>Social Media co-Chair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7135148" y="4321985"/>
            <a:ext cx="1656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Prem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Devanbu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MIP Award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7206017" y="5286024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Sebastian </a:t>
            </a:r>
            <a:r>
              <a:rPr lang="en-US" sz="1200" dirty="0" err="1">
                <a:latin typeface="+mj-lt"/>
              </a:rPr>
              <a:t>Uchitel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MIP Award co-Chair</a:t>
            </a:r>
          </a:p>
        </p:txBody>
      </p:sp>
      <p:pic>
        <p:nvPicPr>
          <p:cNvPr id="3074" name="Picture 2" descr="Mauro Pezze">
            <a:extLst>
              <a:ext uri="{FF2B5EF4-FFF2-40B4-BE49-F238E27FC236}">
                <a16:creationId xmlns:a16="http://schemas.microsoft.com/office/drawing/2014/main" id="{794229EB-6B76-1542-9EB4-023631075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78" y="1458721"/>
            <a:ext cx="731715" cy="73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ry Lou Soffa">
            <a:extLst>
              <a:ext uri="{FF2B5EF4-FFF2-40B4-BE49-F238E27FC236}">
                <a16:creationId xmlns:a16="http://schemas.microsoft.com/office/drawing/2014/main" id="{8424ED02-8E69-B14C-9B27-5C8DEA230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68"/>
          <a:stretch/>
        </p:blipFill>
        <p:spPr bwMode="auto">
          <a:xfrm>
            <a:off x="435225" y="2349545"/>
            <a:ext cx="718812" cy="87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onel Briand">
            <a:extLst>
              <a:ext uri="{FF2B5EF4-FFF2-40B4-BE49-F238E27FC236}">
                <a16:creationId xmlns:a16="http://schemas.microsoft.com/office/drawing/2014/main" id="{ADA5CC79-FE25-274A-AEB2-1D6417D24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6"/>
          <a:stretch/>
        </p:blipFill>
        <p:spPr bwMode="auto">
          <a:xfrm>
            <a:off x="441990" y="3371632"/>
            <a:ext cx="707657" cy="8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ail Murphy">
            <a:extLst>
              <a:ext uri="{FF2B5EF4-FFF2-40B4-BE49-F238E27FC236}">
                <a16:creationId xmlns:a16="http://schemas.microsoft.com/office/drawing/2014/main" id="{C65D443F-3A3A-1A49-B3EC-8F4F74D22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28" y="4363680"/>
            <a:ext cx="738997" cy="73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ndrew Begel">
            <a:extLst>
              <a:ext uri="{FF2B5EF4-FFF2-40B4-BE49-F238E27FC236}">
                <a16:creationId xmlns:a16="http://schemas.microsoft.com/office/drawing/2014/main" id="{1A0F6EB0-D32C-8D4E-BDE0-3F1E2974F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28" y="5198654"/>
            <a:ext cx="794156" cy="79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Junbeom Yoo">
            <a:extLst>
              <a:ext uri="{FF2B5EF4-FFF2-40B4-BE49-F238E27FC236}">
                <a16:creationId xmlns:a16="http://schemas.microsoft.com/office/drawing/2014/main" id="{7998D600-6C2D-8B48-BD01-85D0048DD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69" y="1378625"/>
            <a:ext cx="759912" cy="75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lessandro Orso">
            <a:extLst>
              <a:ext uri="{FF2B5EF4-FFF2-40B4-BE49-F238E27FC236}">
                <a16:creationId xmlns:a16="http://schemas.microsoft.com/office/drawing/2014/main" id="{D78F8ACF-13C1-144B-9931-4E86013E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69" y="2266879"/>
            <a:ext cx="791799" cy="79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William G.J. Halfond">
            <a:extLst>
              <a:ext uri="{FF2B5EF4-FFF2-40B4-BE49-F238E27FC236}">
                <a16:creationId xmlns:a16="http://schemas.microsoft.com/office/drawing/2014/main" id="{B4020306-ED98-FA4F-8610-25C34A088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62" y="3221466"/>
            <a:ext cx="864135" cy="86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ené Just">
            <a:extLst>
              <a:ext uri="{FF2B5EF4-FFF2-40B4-BE49-F238E27FC236}">
                <a16:creationId xmlns:a16="http://schemas.microsoft.com/office/drawing/2014/main" id="{3AD4E35B-D4AB-774D-915B-5FF5D656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733" y="4211342"/>
            <a:ext cx="839436" cy="83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Milos Gligoric">
            <a:extLst>
              <a:ext uri="{FF2B5EF4-FFF2-40B4-BE49-F238E27FC236}">
                <a16:creationId xmlns:a16="http://schemas.microsoft.com/office/drawing/2014/main" id="{D6E1963C-3AC9-2542-BD70-99A96D6A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69" y="5212155"/>
            <a:ext cx="828361" cy="8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hin Hong">
            <a:extLst>
              <a:ext uri="{FF2B5EF4-FFF2-40B4-BE49-F238E27FC236}">
                <a16:creationId xmlns:a16="http://schemas.microsoft.com/office/drawing/2014/main" id="{860480C8-90FA-A94B-B819-2EFA95A8A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949" y="1376274"/>
            <a:ext cx="746078" cy="74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Lingming Zhang">
            <a:extLst>
              <a:ext uri="{FF2B5EF4-FFF2-40B4-BE49-F238E27FC236}">
                <a16:creationId xmlns:a16="http://schemas.microsoft.com/office/drawing/2014/main" id="{162A05BF-1EDF-CB48-AFFE-9FA0BD75F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5"/>
          <a:stretch/>
        </p:blipFill>
        <p:spPr bwMode="auto">
          <a:xfrm>
            <a:off x="6302949" y="2236991"/>
            <a:ext cx="744942" cy="87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Donghwan Shin">
            <a:extLst>
              <a:ext uri="{FF2B5EF4-FFF2-40B4-BE49-F238E27FC236}">
                <a16:creationId xmlns:a16="http://schemas.microsoft.com/office/drawing/2014/main" id="{549F290C-604D-8144-A2BB-B530F41FC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949" y="3233814"/>
            <a:ext cx="807827" cy="80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Prem Devanbu">
            <a:extLst>
              <a:ext uri="{FF2B5EF4-FFF2-40B4-BE49-F238E27FC236}">
                <a16:creationId xmlns:a16="http://schemas.microsoft.com/office/drawing/2014/main" id="{ADB0D9B8-CC81-E549-99D5-A5D003AF4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949" y="4166522"/>
            <a:ext cx="829142" cy="82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Sebastian Uchitel">
            <a:extLst>
              <a:ext uri="{FF2B5EF4-FFF2-40B4-BE49-F238E27FC236}">
                <a16:creationId xmlns:a16="http://schemas.microsoft.com/office/drawing/2014/main" id="{7424AB73-42C3-B942-9CFB-EA441A5D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949" y="5142896"/>
            <a:ext cx="813950" cy="81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92;p34"/>
          <p:cNvSpPr txBox="1">
            <a:spLocks noGrp="1"/>
          </p:cNvSpPr>
          <p:nvPr>
            <p:ph type="title"/>
          </p:nvPr>
        </p:nvSpPr>
        <p:spPr>
          <a:xfrm>
            <a:off x="230819" y="6125592"/>
            <a:ext cx="8520600" cy="550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+mj-lt"/>
              </a:rPr>
              <a:t>“We Thank the ICSE 2020 Organizing Committee”</a:t>
            </a:r>
            <a:endParaRPr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8425644"/>
      </p:ext>
    </p:extLst>
  </p:cSld>
  <p:clrMapOvr>
    <a:masterClrMapping/>
  </p:clrMapOvr>
  <p:transition spd="med" advClick="0" advTm="10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244B6-70AC-EF4E-A49E-D80487DAC02C}"/>
              </a:ext>
            </a:extLst>
          </p:cNvPr>
          <p:cNvSpPr txBox="1"/>
          <p:nvPr/>
        </p:nvSpPr>
        <p:spPr>
          <a:xfrm>
            <a:off x="1191157" y="1380470"/>
            <a:ext cx="1649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Michael </a:t>
            </a:r>
            <a:r>
              <a:rPr lang="en-US" sz="1200" dirty="0" err="1">
                <a:latin typeface="+mj-lt"/>
              </a:rPr>
              <a:t>Vierhauser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Submissions Chair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CE37B-FDCA-FF4B-8751-FF80ED4644C7}"/>
              </a:ext>
            </a:extLst>
          </p:cNvPr>
          <p:cNvSpPr txBox="1"/>
          <p:nvPr/>
        </p:nvSpPr>
        <p:spPr>
          <a:xfrm>
            <a:off x="1230961" y="2114981"/>
            <a:ext cx="164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Sang </a:t>
            </a:r>
            <a:r>
              <a:rPr lang="en-US" sz="1200" dirty="0" err="1">
                <a:latin typeface="+mj-lt"/>
              </a:rPr>
              <a:t>Kil</a:t>
            </a:r>
            <a:r>
              <a:rPr lang="en-US" sz="1200" dirty="0">
                <a:latin typeface="+mj-lt"/>
              </a:rPr>
              <a:t> Cha</a:t>
            </a:r>
          </a:p>
          <a:p>
            <a:r>
              <a:rPr lang="en-US" sz="1200" dirty="0">
                <a:latin typeface="+mj-lt"/>
              </a:rPr>
              <a:t>Student Volunteer Co-Chair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191157" y="2986238"/>
            <a:ext cx="164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José Miguel Rojas</a:t>
            </a:r>
          </a:p>
          <a:p>
            <a:r>
              <a:rPr lang="en-US" sz="1200" dirty="0">
                <a:latin typeface="+mj-lt"/>
              </a:rPr>
              <a:t>Student Volunteer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191942" y="3935416"/>
            <a:ext cx="16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Hamid Bagheri</a:t>
            </a:r>
          </a:p>
          <a:p>
            <a:r>
              <a:rPr lang="en-US" sz="1200" dirty="0">
                <a:latin typeface="+mj-lt"/>
              </a:rPr>
              <a:t>Student Volunteer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170391" y="4791942"/>
            <a:ext cx="1646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Carolyn Seaman</a:t>
            </a:r>
          </a:p>
          <a:p>
            <a:r>
              <a:rPr lang="en-US" sz="1200" dirty="0">
                <a:latin typeface="+mj-lt"/>
              </a:rPr>
              <a:t>Student Volunteer co-Chair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001324" y="1401433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Jongmoon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Baik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Sponsorship 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3974371" y="2147788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Yunja</a:t>
            </a:r>
            <a:r>
              <a:rPr lang="en-US" sz="1200" dirty="0">
                <a:latin typeface="+mj-lt"/>
              </a:rPr>
              <a:t> Choi</a:t>
            </a:r>
          </a:p>
          <a:p>
            <a:r>
              <a:rPr lang="en-US" sz="1200" dirty="0">
                <a:latin typeface="+mj-lt"/>
              </a:rPr>
              <a:t>Student Mentoring Workshop co-Chair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3967488" y="3019494"/>
            <a:ext cx="1648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Christian </a:t>
            </a:r>
            <a:r>
              <a:rPr lang="en-US" sz="1200" dirty="0" err="1">
                <a:latin typeface="+mj-lt"/>
              </a:rPr>
              <a:t>Kästner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Student Mentoring Workshop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001324" y="4923433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Sandeep </a:t>
            </a:r>
            <a:r>
              <a:rPr lang="en-US" sz="1200" dirty="0" err="1">
                <a:latin typeface="+mj-lt"/>
              </a:rPr>
              <a:t>Kuttal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Travel Grants Chair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7172282" y="1393079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Kyungmin</a:t>
            </a:r>
            <a:r>
              <a:rPr lang="en-US" sz="1200" dirty="0">
                <a:latin typeface="+mj-lt"/>
              </a:rPr>
              <a:t> Bae</a:t>
            </a:r>
          </a:p>
          <a:p>
            <a:r>
              <a:rPr lang="en-US" sz="1200" dirty="0">
                <a:latin typeface="+mj-lt"/>
              </a:rPr>
              <a:t>Publicity co-Chair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7143423" y="2168049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Eunjong</a:t>
            </a:r>
            <a:r>
              <a:rPr lang="en-US" sz="1200" dirty="0">
                <a:latin typeface="+mj-lt"/>
              </a:rPr>
              <a:t> Choi</a:t>
            </a:r>
          </a:p>
          <a:p>
            <a:r>
              <a:rPr lang="en-US" sz="1200" dirty="0">
                <a:latin typeface="+mj-lt"/>
              </a:rPr>
              <a:t>Publicity co-Chair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7143424" y="3127113"/>
            <a:ext cx="172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Miran</a:t>
            </a:r>
            <a:r>
              <a:rPr lang="en-US" sz="1200" dirty="0">
                <a:latin typeface="+mj-lt"/>
              </a:rPr>
              <a:t> Lee</a:t>
            </a:r>
          </a:p>
          <a:p>
            <a:r>
              <a:rPr lang="en-US" sz="1200" dirty="0">
                <a:latin typeface="+mj-lt"/>
              </a:rPr>
              <a:t>Publicity co-Chair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7153714" y="4027748"/>
            <a:ext cx="1656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Reda </a:t>
            </a:r>
            <a:r>
              <a:rPr lang="en-US" sz="1200" dirty="0" err="1">
                <a:latin typeface="+mj-lt"/>
              </a:rPr>
              <a:t>Bendraou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Publicity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7135148" y="5075494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John L. Singleton</a:t>
            </a:r>
          </a:p>
          <a:p>
            <a:r>
              <a:rPr lang="en-US" sz="1200" dirty="0">
                <a:latin typeface="+mj-lt"/>
              </a:rPr>
              <a:t>Publicity co-Chair</a:t>
            </a:r>
          </a:p>
        </p:txBody>
      </p:sp>
      <p:pic>
        <p:nvPicPr>
          <p:cNvPr id="4098" name="Picture 2" descr="Michael Vierhauser">
            <a:extLst>
              <a:ext uri="{FF2B5EF4-FFF2-40B4-BE49-F238E27FC236}">
                <a16:creationId xmlns:a16="http://schemas.microsoft.com/office/drawing/2014/main" id="{3BE87AF0-3E45-B348-9F8B-45618091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75" y="1271930"/>
            <a:ext cx="727334" cy="72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amid Bagheri">
            <a:extLst>
              <a:ext uri="{FF2B5EF4-FFF2-40B4-BE49-F238E27FC236}">
                <a16:creationId xmlns:a16="http://schemas.microsoft.com/office/drawing/2014/main" id="{544F6730-1522-A540-88B6-2E72AA2B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1" y="3885292"/>
            <a:ext cx="769342" cy="76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ang Kil Cha">
            <a:extLst>
              <a:ext uri="{FF2B5EF4-FFF2-40B4-BE49-F238E27FC236}">
                <a16:creationId xmlns:a16="http://schemas.microsoft.com/office/drawing/2014/main" id="{AD37F0D9-BCA9-0441-99AD-6D5ED4D4A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85" y="2076040"/>
            <a:ext cx="773572" cy="77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José Miguel Rojas">
            <a:extLst>
              <a:ext uri="{FF2B5EF4-FFF2-40B4-BE49-F238E27FC236}">
                <a16:creationId xmlns:a16="http://schemas.microsoft.com/office/drawing/2014/main" id="{1BBE9287-68F0-5C4F-8841-FD5A927C2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91" y="2973966"/>
            <a:ext cx="767960" cy="76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arolyn Seaman">
            <a:extLst>
              <a:ext uri="{FF2B5EF4-FFF2-40B4-BE49-F238E27FC236}">
                <a16:creationId xmlns:a16="http://schemas.microsoft.com/office/drawing/2014/main" id="{C3DE9846-61F7-2046-829C-B44412425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57" y="4727954"/>
            <a:ext cx="750036" cy="75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Jongmoon Baik">
            <a:extLst>
              <a:ext uri="{FF2B5EF4-FFF2-40B4-BE49-F238E27FC236}">
                <a16:creationId xmlns:a16="http://schemas.microsoft.com/office/drawing/2014/main" id="{100B7CEE-8D29-9E41-AFF1-2E1FDD2B8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812" y="1251294"/>
            <a:ext cx="761942" cy="76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Yunja Choi">
            <a:extLst>
              <a:ext uri="{FF2B5EF4-FFF2-40B4-BE49-F238E27FC236}">
                <a16:creationId xmlns:a16="http://schemas.microsoft.com/office/drawing/2014/main" id="{4AAFEC64-4335-5747-8800-7E40CEC2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68" y="2076040"/>
            <a:ext cx="789829" cy="7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hristian Kästner">
            <a:extLst>
              <a:ext uri="{FF2B5EF4-FFF2-40B4-BE49-F238E27FC236}">
                <a16:creationId xmlns:a16="http://schemas.microsoft.com/office/drawing/2014/main" id="{F62754A6-66D2-F940-A4A3-B096D9F65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7"/>
          <a:stretch/>
        </p:blipFill>
        <p:spPr bwMode="auto">
          <a:xfrm>
            <a:off x="3160219" y="2914444"/>
            <a:ext cx="770397" cy="88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hane McIntosh">
            <a:extLst>
              <a:ext uri="{FF2B5EF4-FFF2-40B4-BE49-F238E27FC236}">
                <a16:creationId xmlns:a16="http://schemas.microsoft.com/office/drawing/2014/main" id="{A03DD5C9-832D-1746-89C9-D68D366C7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275" y="3850603"/>
            <a:ext cx="847626" cy="84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7FF3BF5-862D-E047-A66C-C1F4A5534E69}"/>
              </a:ext>
            </a:extLst>
          </p:cNvPr>
          <p:cNvSpPr txBox="1"/>
          <p:nvPr/>
        </p:nvSpPr>
        <p:spPr>
          <a:xfrm>
            <a:off x="4013214" y="3948538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Shane McIntosh</a:t>
            </a:r>
          </a:p>
          <a:p>
            <a:r>
              <a:rPr lang="en-US" sz="1200" dirty="0">
                <a:latin typeface="+mj-lt"/>
              </a:rPr>
              <a:t>Student Mentoring Workshop co-Chair</a:t>
            </a:r>
          </a:p>
        </p:txBody>
      </p:sp>
      <p:pic>
        <p:nvPicPr>
          <p:cNvPr id="4116" name="Picture 20" descr="Sandeep Kuttal">
            <a:extLst>
              <a:ext uri="{FF2B5EF4-FFF2-40B4-BE49-F238E27FC236}">
                <a16:creationId xmlns:a16="http://schemas.microsoft.com/office/drawing/2014/main" id="{860C1E88-B334-284A-B588-70114D978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044" y="4762537"/>
            <a:ext cx="835327" cy="83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Kyungmin Bae">
            <a:extLst>
              <a:ext uri="{FF2B5EF4-FFF2-40B4-BE49-F238E27FC236}">
                <a16:creationId xmlns:a16="http://schemas.microsoft.com/office/drawing/2014/main" id="{9BD9F280-3DDA-9947-AF20-597CF9B8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21" y="1248561"/>
            <a:ext cx="750703" cy="75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Eunjong Choi">
            <a:extLst>
              <a:ext uri="{FF2B5EF4-FFF2-40B4-BE49-F238E27FC236}">
                <a16:creationId xmlns:a16="http://schemas.microsoft.com/office/drawing/2014/main" id="{A05856D9-31B6-7B43-9A51-B0CC8380F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795" y="2077709"/>
            <a:ext cx="789449" cy="78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Miran Lee">
            <a:extLst>
              <a:ext uri="{FF2B5EF4-FFF2-40B4-BE49-F238E27FC236}">
                <a16:creationId xmlns:a16="http://schemas.microsoft.com/office/drawing/2014/main" id="{F04CA5BF-A96F-C84E-914C-5BAC2FB7A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610" y="2973966"/>
            <a:ext cx="829818" cy="82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Reda Bendraou">
            <a:extLst>
              <a:ext uri="{FF2B5EF4-FFF2-40B4-BE49-F238E27FC236}">
                <a16:creationId xmlns:a16="http://schemas.microsoft.com/office/drawing/2014/main" id="{CB25C54E-69A7-8C4D-BC10-88759254A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841" y="3908230"/>
            <a:ext cx="854307" cy="85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John L. Singleton">
            <a:extLst>
              <a:ext uri="{FF2B5EF4-FFF2-40B4-BE49-F238E27FC236}">
                <a16:creationId xmlns:a16="http://schemas.microsoft.com/office/drawing/2014/main" id="{6110054C-6AFF-314D-94D6-2601827BF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34" y="4891622"/>
            <a:ext cx="829410" cy="82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92;p34"/>
          <p:cNvSpPr txBox="1">
            <a:spLocks noGrp="1"/>
          </p:cNvSpPr>
          <p:nvPr>
            <p:ph type="title"/>
          </p:nvPr>
        </p:nvSpPr>
        <p:spPr>
          <a:xfrm>
            <a:off x="230819" y="6125592"/>
            <a:ext cx="8520600" cy="550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+mj-lt"/>
              </a:rPr>
              <a:t>“We Thank the ICSE 2020 Organizing Committee”</a:t>
            </a:r>
            <a:endParaRPr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3283155"/>
      </p:ext>
    </p:extLst>
  </p:cSld>
  <p:clrMapOvr>
    <a:masterClrMapping/>
  </p:clrMapOvr>
  <p:transition spd="med" advClick="0" advTm="10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244B6-70AC-EF4E-A49E-D80487DAC02C}"/>
              </a:ext>
            </a:extLst>
          </p:cNvPr>
          <p:cNvSpPr txBox="1"/>
          <p:nvPr/>
        </p:nvSpPr>
        <p:spPr>
          <a:xfrm>
            <a:off x="1240949" y="1353329"/>
            <a:ext cx="154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Kihong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Heo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Regional Live! Team Leader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CE37B-FDCA-FF4B-8751-FF80ED4644C7}"/>
              </a:ext>
            </a:extLst>
          </p:cNvPr>
          <p:cNvSpPr txBox="1"/>
          <p:nvPr/>
        </p:nvSpPr>
        <p:spPr>
          <a:xfrm>
            <a:off x="1230961" y="2178588"/>
            <a:ext cx="1564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Sebastian </a:t>
            </a:r>
            <a:r>
              <a:rPr lang="en-US" sz="1200" dirty="0" err="1">
                <a:latin typeface="+mj-lt"/>
              </a:rPr>
              <a:t>Proksch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Regional Live! Team Leader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191157" y="3033944"/>
            <a:ext cx="154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Iftekhar Ahmed</a:t>
            </a:r>
          </a:p>
          <a:p>
            <a:r>
              <a:rPr lang="en-US" sz="1200" dirty="0">
                <a:latin typeface="+mj-lt"/>
              </a:rPr>
              <a:t>Regional Live! Team Leader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191157" y="4012217"/>
            <a:ext cx="1487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Oscar </a:t>
            </a:r>
            <a:r>
              <a:rPr lang="en-US" sz="1200" dirty="0" err="1">
                <a:latin typeface="+mj-lt"/>
              </a:rPr>
              <a:t>Dieste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Regional Live! Team Leader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170391" y="4898485"/>
            <a:ext cx="1564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Xin Peng</a:t>
            </a:r>
          </a:p>
          <a:p>
            <a:r>
              <a:rPr lang="en-US" sz="1200" dirty="0">
                <a:latin typeface="+mj-lt"/>
              </a:rPr>
              <a:t>Regional Live! Team Leader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001324" y="1401433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David Shepherd</a:t>
            </a:r>
          </a:p>
          <a:p>
            <a:r>
              <a:rPr lang="en-US" sz="1200" dirty="0">
                <a:latin typeface="+mj-lt"/>
              </a:rPr>
              <a:t>Social Events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3967488" y="3019494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Paris </a:t>
            </a:r>
            <a:r>
              <a:rPr lang="en-US" sz="1200" dirty="0" err="1">
                <a:latin typeface="+mj-lt"/>
              </a:rPr>
              <a:t>Avgeriou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Social Events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001324" y="4923433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Jeehoon</a:t>
            </a:r>
            <a:r>
              <a:rPr lang="en-US" sz="1200" dirty="0">
                <a:latin typeface="+mj-lt"/>
              </a:rPr>
              <a:t> Kang</a:t>
            </a:r>
          </a:p>
          <a:p>
            <a:r>
              <a:rPr lang="en-US" sz="1200" dirty="0">
                <a:latin typeface="+mj-lt"/>
              </a:rPr>
              <a:t>Virtualization Technology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7172282" y="1393079"/>
            <a:ext cx="16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Otavio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Lemos</a:t>
            </a:r>
            <a:endParaRPr lang="en-US" sz="1200" dirty="0">
              <a:latin typeface="+mj-lt"/>
            </a:endParaRPr>
          </a:p>
          <a:p>
            <a:r>
              <a:rPr lang="en-US" sz="1200" dirty="0" err="1">
                <a:latin typeface="+mj-lt"/>
              </a:rPr>
              <a:t>Youtube</a:t>
            </a:r>
            <a:r>
              <a:rPr lang="en-US" sz="1200" dirty="0">
                <a:latin typeface="+mj-lt"/>
              </a:rPr>
              <a:t> Team Leader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7117988" y="2270326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Donghwan</a:t>
            </a:r>
            <a:r>
              <a:rPr lang="en-US" sz="1200" dirty="0">
                <a:latin typeface="+mj-lt"/>
              </a:rPr>
              <a:t> Shin</a:t>
            </a:r>
          </a:p>
          <a:p>
            <a:r>
              <a:rPr lang="en-US" sz="1200" dirty="0" err="1">
                <a:latin typeface="+mj-lt"/>
              </a:rPr>
              <a:t>Youtube</a:t>
            </a:r>
            <a:r>
              <a:rPr lang="en-US" sz="1200" dirty="0">
                <a:latin typeface="+mj-lt"/>
              </a:rPr>
              <a:t> Team Leader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FF3BF5-862D-E047-A66C-C1F4A5534E69}"/>
              </a:ext>
            </a:extLst>
          </p:cNvPr>
          <p:cNvSpPr txBox="1"/>
          <p:nvPr/>
        </p:nvSpPr>
        <p:spPr>
          <a:xfrm>
            <a:off x="4013214" y="3948538"/>
            <a:ext cx="1556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Jonathan Bell Virtualization Technology</a:t>
            </a:r>
          </a:p>
          <a:p>
            <a:endParaRPr lang="en-US" sz="1200" dirty="0">
              <a:latin typeface="+mj-lt"/>
            </a:endParaRPr>
          </a:p>
        </p:txBody>
      </p:sp>
      <p:pic>
        <p:nvPicPr>
          <p:cNvPr id="6146" name="Picture 2" descr="Kihong Heo">
            <a:extLst>
              <a:ext uri="{FF2B5EF4-FFF2-40B4-BE49-F238E27FC236}">
                <a16:creationId xmlns:a16="http://schemas.microsoft.com/office/drawing/2014/main" id="{BA6C2A10-97F1-084D-9D8F-043A47E94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67" y="1306021"/>
            <a:ext cx="714006" cy="71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bastian Proksch">
            <a:extLst>
              <a:ext uri="{FF2B5EF4-FFF2-40B4-BE49-F238E27FC236}">
                <a16:creationId xmlns:a16="http://schemas.microsoft.com/office/drawing/2014/main" id="{A0A914B4-20EC-9F42-AD35-C7B3FAA9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89" y="2139372"/>
            <a:ext cx="726497" cy="72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ftekhar Ahmed">
            <a:extLst>
              <a:ext uri="{FF2B5EF4-FFF2-40B4-BE49-F238E27FC236}">
                <a16:creationId xmlns:a16="http://schemas.microsoft.com/office/drawing/2014/main" id="{4DDB4934-7F77-CB44-BC0D-F6C32CA91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0" y="2966235"/>
            <a:ext cx="778830" cy="7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Oscar Dieste">
            <a:extLst>
              <a:ext uri="{FF2B5EF4-FFF2-40B4-BE49-F238E27FC236}">
                <a16:creationId xmlns:a16="http://schemas.microsoft.com/office/drawing/2014/main" id="{4BEF458D-5EB4-2C43-9623-06D7A53CD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45" y="3889300"/>
            <a:ext cx="837852" cy="83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Xin Peng">
            <a:extLst>
              <a:ext uri="{FF2B5EF4-FFF2-40B4-BE49-F238E27FC236}">
                <a16:creationId xmlns:a16="http://schemas.microsoft.com/office/drawing/2014/main" id="{D8A60D22-2316-0F4B-B47A-956F3EB77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95" y="4832892"/>
            <a:ext cx="879196" cy="87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1045E7A-8E0A-B14D-91C9-680014F7A714}"/>
              </a:ext>
            </a:extLst>
          </p:cNvPr>
          <p:cNvSpPr txBox="1"/>
          <p:nvPr/>
        </p:nvSpPr>
        <p:spPr>
          <a:xfrm>
            <a:off x="4025958" y="2236978"/>
            <a:ext cx="1544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Kihong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Heo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Social Events</a:t>
            </a:r>
          </a:p>
        </p:txBody>
      </p:sp>
      <p:pic>
        <p:nvPicPr>
          <p:cNvPr id="38" name="Picture 2" descr="Kihong Heo">
            <a:extLst>
              <a:ext uri="{FF2B5EF4-FFF2-40B4-BE49-F238E27FC236}">
                <a16:creationId xmlns:a16="http://schemas.microsoft.com/office/drawing/2014/main" id="{8729F197-40FC-514E-A8A3-39EA25F7A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874" y="2144156"/>
            <a:ext cx="714006" cy="71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Jeehoon Kang">
            <a:extLst>
              <a:ext uri="{FF2B5EF4-FFF2-40B4-BE49-F238E27FC236}">
                <a16:creationId xmlns:a16="http://schemas.microsoft.com/office/drawing/2014/main" id="{26FBD07B-BC00-294F-AB21-D69CC964D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835" y="4923433"/>
            <a:ext cx="797599" cy="79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Jonathan Bell">
            <a:extLst>
              <a:ext uri="{FF2B5EF4-FFF2-40B4-BE49-F238E27FC236}">
                <a16:creationId xmlns:a16="http://schemas.microsoft.com/office/drawing/2014/main" id="{160D08D3-4932-5548-85A0-5246A71F6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868" y="3898563"/>
            <a:ext cx="806602" cy="80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David C. Shepherd">
            <a:extLst>
              <a:ext uri="{FF2B5EF4-FFF2-40B4-BE49-F238E27FC236}">
                <a16:creationId xmlns:a16="http://schemas.microsoft.com/office/drawing/2014/main" id="{3E631F98-778C-6348-9919-863AEF82F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060" y="1306021"/>
            <a:ext cx="771635" cy="77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Paris Avgeriou">
            <a:extLst>
              <a:ext uri="{FF2B5EF4-FFF2-40B4-BE49-F238E27FC236}">
                <a16:creationId xmlns:a16="http://schemas.microsoft.com/office/drawing/2014/main" id="{202093FE-6456-064E-A515-1031E76D2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546" y="2968984"/>
            <a:ext cx="759637" cy="75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Otavio Lemos">
            <a:extLst>
              <a:ext uri="{FF2B5EF4-FFF2-40B4-BE49-F238E27FC236}">
                <a16:creationId xmlns:a16="http://schemas.microsoft.com/office/drawing/2014/main" id="{C194863C-CA56-244D-BF11-E5DB5CCA3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479" y="1309938"/>
            <a:ext cx="755649" cy="75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Donghwan Shin">
            <a:extLst>
              <a:ext uri="{FF2B5EF4-FFF2-40B4-BE49-F238E27FC236}">
                <a16:creationId xmlns:a16="http://schemas.microsoft.com/office/drawing/2014/main" id="{034141D3-A242-024C-8591-E994B86FF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479" y="2178588"/>
            <a:ext cx="787647" cy="78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6" descr="Crista Lopes">
            <a:extLst>
              <a:ext uri="{FF2B5EF4-FFF2-40B4-BE49-F238E27FC236}">
                <a16:creationId xmlns:a16="http://schemas.microsoft.com/office/drawing/2014/main" id="{EEFF8A45-DA42-FB46-A234-7D00D8E80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" r="30958"/>
          <a:stretch/>
        </p:blipFill>
        <p:spPr bwMode="auto">
          <a:xfrm>
            <a:off x="6228812" y="4313572"/>
            <a:ext cx="1388312" cy="148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8E5555-FAF5-7D4D-99A3-C75E61A0749C}"/>
              </a:ext>
            </a:extLst>
          </p:cNvPr>
          <p:cNvSpPr txBox="1"/>
          <p:nvPr/>
        </p:nvSpPr>
        <p:spPr>
          <a:xfrm>
            <a:off x="6215397" y="3780989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Crista Lopes</a:t>
            </a:r>
          </a:p>
          <a:p>
            <a:r>
              <a:rPr lang="en-US" sz="1200" dirty="0">
                <a:latin typeface="+mj-lt"/>
              </a:rPr>
              <a:t>Virtualization Chair</a:t>
            </a:r>
          </a:p>
        </p:txBody>
      </p:sp>
      <p:sp>
        <p:nvSpPr>
          <p:cNvPr id="28" name="Google Shape;192;p34"/>
          <p:cNvSpPr txBox="1">
            <a:spLocks noGrp="1"/>
          </p:cNvSpPr>
          <p:nvPr>
            <p:ph type="title"/>
          </p:nvPr>
        </p:nvSpPr>
        <p:spPr>
          <a:xfrm>
            <a:off x="221942" y="6027937"/>
            <a:ext cx="8520600" cy="719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+mj-lt"/>
              </a:rPr>
              <a:t>“We Thank the ICSE 2020 Virtualization Team”</a:t>
            </a:r>
            <a:endParaRPr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4675343"/>
      </p:ext>
    </p:extLst>
  </p:cSld>
  <p:clrMapOvr>
    <a:masterClrMapping/>
  </p:clrMapOvr>
  <p:transition spd="med" advClick="0" advTm="10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1085-4534-044E-A012-C0F67DCD2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805C6-F08A-A641-BD3B-B77FC00C6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dirty="0">
                <a:latin typeface="+mj-lt"/>
              </a:rPr>
              <a:t>The ICSE website </a:t>
            </a:r>
            <a:r>
              <a:rPr lang="en-US" dirty="0">
                <a:latin typeface="+mj-lt"/>
                <a:hlinkClick r:id="rId2"/>
              </a:rPr>
              <a:t>https://conf.researchr.org/home/icse-2020</a:t>
            </a:r>
            <a:r>
              <a:rPr lang="en-US" dirty="0">
                <a:latin typeface="+mj-lt"/>
              </a:rPr>
              <a:t> has links to the following helpful documents</a:t>
            </a:r>
          </a:p>
          <a:p>
            <a:pPr marL="10160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 high-level “map” of the overall program schedule</a:t>
            </a:r>
          </a:p>
          <a:p>
            <a:r>
              <a:rPr lang="en-US" dirty="0">
                <a:latin typeface="+mj-lt"/>
              </a:rPr>
              <a:t>The detailed program schedule</a:t>
            </a:r>
          </a:p>
          <a:p>
            <a:r>
              <a:rPr lang="en-US" dirty="0">
                <a:latin typeface="+mj-lt"/>
              </a:rPr>
              <a:t>A video providing details on how to participate in ICSE 2020</a:t>
            </a:r>
          </a:p>
          <a:p>
            <a:r>
              <a:rPr lang="en-US" dirty="0">
                <a:latin typeface="+mj-lt"/>
              </a:rPr>
              <a:t>Access to ICSE 2020’s Twitter feed and Facebook page</a:t>
            </a:r>
          </a:p>
          <a:p>
            <a:r>
              <a:rPr lang="en-US" dirty="0">
                <a:latin typeface="+mj-lt"/>
              </a:rPr>
              <a:t>Detailed information about presentations and papers (under “Tracks”)</a:t>
            </a:r>
          </a:p>
        </p:txBody>
      </p:sp>
    </p:spTree>
    <p:extLst>
      <p:ext uri="{BB962C8B-B14F-4D97-AF65-F5344CB8AC3E}">
        <p14:creationId xmlns:p14="http://schemas.microsoft.com/office/powerpoint/2010/main" val="4246962570"/>
      </p:ext>
    </p:extLst>
  </p:cSld>
  <p:clrMapOvr>
    <a:masterClrMapping/>
  </p:clrMapOvr>
  <p:transition spd="med" advClick="0" advTm="100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2;p34"/>
          <p:cNvSpPr txBox="1">
            <a:spLocks noGrp="1"/>
          </p:cNvSpPr>
          <p:nvPr>
            <p:ph type="title"/>
          </p:nvPr>
        </p:nvSpPr>
        <p:spPr>
          <a:xfrm>
            <a:off x="310719" y="1340527"/>
            <a:ext cx="8520600" cy="719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+mj-lt"/>
              </a:rPr>
              <a:t>This livestreaming session brought to you by:</a:t>
            </a:r>
            <a:endParaRPr sz="28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D3DFC-F0F1-9F43-8F3B-3B23ED31A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639" y="6110984"/>
            <a:ext cx="1912759" cy="54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460B34-E601-8D44-B5E5-A7AF7BDE1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74" r="14441"/>
          <a:stretch/>
        </p:blipFill>
        <p:spPr>
          <a:xfrm>
            <a:off x="6855601" y="3305978"/>
            <a:ext cx="688682" cy="986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77B93-1A98-D34A-BAC0-46E87FEF2B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0" r="3988" b="29762"/>
          <a:stretch/>
        </p:blipFill>
        <p:spPr>
          <a:xfrm>
            <a:off x="2858695" y="4642104"/>
            <a:ext cx="865811" cy="1000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2FE6ED-9FFF-DB4E-87E9-FBDC004D3F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450"/>
          <a:stretch/>
        </p:blipFill>
        <p:spPr>
          <a:xfrm>
            <a:off x="6817330" y="1965960"/>
            <a:ext cx="765225" cy="10020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0FFA51-6A41-1D4B-BEF2-A86CF9D798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09" t="-1" r="10228" b="12738"/>
          <a:stretch/>
        </p:blipFill>
        <p:spPr>
          <a:xfrm>
            <a:off x="6835281" y="4642104"/>
            <a:ext cx="726953" cy="10003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7EA759-BB7F-6241-B99B-80F7AB5B93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800" y="3317166"/>
            <a:ext cx="814792" cy="10094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C0F7C6-9A48-9A47-B684-BAD6C73463D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424" r="17373"/>
          <a:stretch/>
        </p:blipFill>
        <p:spPr>
          <a:xfrm>
            <a:off x="4882793" y="4642104"/>
            <a:ext cx="863258" cy="10003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9B70E0-C80A-3845-B5F3-4534AF8A63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2463" y="1965960"/>
            <a:ext cx="996638" cy="9871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90B2D1-9F12-DD48-9917-AA07F74FADD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0450"/>
          <a:stretch/>
        </p:blipFill>
        <p:spPr>
          <a:xfrm>
            <a:off x="4913272" y="1965960"/>
            <a:ext cx="863258" cy="10020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813270-C604-D740-BF42-A787290AD1A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9824"/>
          <a:stretch/>
        </p:blipFill>
        <p:spPr>
          <a:xfrm>
            <a:off x="953312" y="1965960"/>
            <a:ext cx="748355" cy="986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AE3089-EF7F-2744-96CA-AFF92057A3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6762" y="3307611"/>
            <a:ext cx="671984" cy="10094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64112B2-1B90-AB4A-9F8C-8B679F750A10}"/>
              </a:ext>
            </a:extLst>
          </p:cNvPr>
          <p:cNvSpPr txBox="1"/>
          <p:nvPr/>
        </p:nvSpPr>
        <p:spPr>
          <a:xfrm>
            <a:off x="702156" y="2931160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Yongjun</a:t>
            </a:r>
            <a:r>
              <a:rPr lang="en-US" dirty="0">
                <a:latin typeface="+mj-lt"/>
              </a:rPr>
              <a:t> Shin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D563CB-8CE7-7248-81A6-C918E0735E06}"/>
              </a:ext>
            </a:extLst>
          </p:cNvPr>
          <p:cNvSpPr txBox="1"/>
          <p:nvPr/>
        </p:nvSpPr>
        <p:spPr>
          <a:xfrm>
            <a:off x="702156" y="4315701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Minyeop</a:t>
            </a:r>
            <a:r>
              <a:rPr lang="en-US" dirty="0">
                <a:latin typeface="+mj-lt"/>
              </a:rPr>
              <a:t> Choi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CF9711-E76B-5E41-8A9C-FA7F826B36C2}"/>
              </a:ext>
            </a:extLst>
          </p:cNvPr>
          <p:cNvSpPr txBox="1"/>
          <p:nvPr/>
        </p:nvSpPr>
        <p:spPr>
          <a:xfrm>
            <a:off x="2641225" y="2931160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Sangwon</a:t>
            </a:r>
            <a:r>
              <a:rPr lang="en-US" dirty="0">
                <a:latin typeface="+mj-lt"/>
              </a:rPr>
              <a:t> Hyun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E6537F-BE04-7B48-9D1E-4013D6A7F75F}"/>
              </a:ext>
            </a:extLst>
          </p:cNvPr>
          <p:cNvSpPr txBox="1"/>
          <p:nvPr/>
        </p:nvSpPr>
        <p:spPr>
          <a:xfrm>
            <a:off x="4798604" y="2931160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Sumin</a:t>
            </a:r>
            <a:r>
              <a:rPr lang="en-US" dirty="0">
                <a:latin typeface="+mj-lt"/>
              </a:rPr>
              <a:t> Park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865E67-44B1-0246-9CFA-45F55ABCB906}"/>
              </a:ext>
            </a:extLst>
          </p:cNvPr>
          <p:cNvSpPr txBox="1"/>
          <p:nvPr/>
        </p:nvSpPr>
        <p:spPr>
          <a:xfrm>
            <a:off x="6584127" y="2931160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Jiyoung</a:t>
            </a:r>
            <a:r>
              <a:rPr lang="en-US" dirty="0">
                <a:latin typeface="+mj-lt"/>
              </a:rPr>
              <a:t> Song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7B521F-D8BE-4D44-A9BC-CA8DB0628711}"/>
              </a:ext>
            </a:extLst>
          </p:cNvPr>
          <p:cNvSpPr txBox="1"/>
          <p:nvPr/>
        </p:nvSpPr>
        <p:spPr>
          <a:xfrm>
            <a:off x="4531908" y="4315700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Young-Min </a:t>
            </a:r>
            <a:r>
              <a:rPr lang="en-US" dirty="0" err="1">
                <a:latin typeface="+mj-lt"/>
              </a:rPr>
              <a:t>Baek</a:t>
            </a:r>
            <a:endParaRPr lang="en-US" dirty="0"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A86CA0-EEE0-6546-90FD-F18A8250CC89}"/>
              </a:ext>
            </a:extLst>
          </p:cNvPr>
          <p:cNvSpPr txBox="1"/>
          <p:nvPr/>
        </p:nvSpPr>
        <p:spPr>
          <a:xfrm>
            <a:off x="6678703" y="4284799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Eunho</a:t>
            </a:r>
            <a:r>
              <a:rPr lang="en-US" dirty="0">
                <a:latin typeface="+mj-lt"/>
              </a:rPr>
              <a:t> Cho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6893CA-7C06-6945-BBCE-96D1FC20C33A}"/>
              </a:ext>
            </a:extLst>
          </p:cNvPr>
          <p:cNvSpPr txBox="1"/>
          <p:nvPr/>
        </p:nvSpPr>
        <p:spPr>
          <a:xfrm>
            <a:off x="6619212" y="5637784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Kihong Heo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F072BA-9876-7840-8DFA-E8DE78C4457A}"/>
              </a:ext>
            </a:extLst>
          </p:cNvPr>
          <p:cNvSpPr txBox="1"/>
          <p:nvPr/>
        </p:nvSpPr>
        <p:spPr>
          <a:xfrm>
            <a:off x="4728331" y="5637784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Sang </a:t>
            </a:r>
            <a:r>
              <a:rPr lang="en-US" dirty="0" err="1">
                <a:latin typeface="+mj-lt"/>
              </a:rPr>
              <a:t>Kil</a:t>
            </a:r>
            <a:r>
              <a:rPr lang="en-US" dirty="0">
                <a:latin typeface="+mj-lt"/>
              </a:rPr>
              <a:t> Cha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A156C2-4BB5-2240-AF35-E7397D4DCABB}"/>
              </a:ext>
            </a:extLst>
          </p:cNvPr>
          <p:cNvSpPr txBox="1"/>
          <p:nvPr/>
        </p:nvSpPr>
        <p:spPr>
          <a:xfrm>
            <a:off x="2641225" y="5637784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Jeehoon</a:t>
            </a:r>
            <a:r>
              <a:rPr lang="en-US" dirty="0">
                <a:latin typeface="+mj-lt"/>
              </a:rPr>
              <a:t> Kang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79834AF-B3A1-D54E-B224-CD17CC91D4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48206" y="3367829"/>
            <a:ext cx="876300" cy="889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E0547E-D594-7847-BA24-DF1045091079}"/>
              </a:ext>
            </a:extLst>
          </p:cNvPr>
          <p:cNvSpPr txBox="1"/>
          <p:nvPr/>
        </p:nvSpPr>
        <p:spPr>
          <a:xfrm>
            <a:off x="2641225" y="4292832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Zelalem </a:t>
            </a:r>
            <a:r>
              <a:rPr lang="en-US" dirty="0" err="1">
                <a:latin typeface="+mj-lt"/>
              </a:rPr>
              <a:t>Mihret</a:t>
            </a:r>
            <a:endParaRPr lang="en-US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24A830-D8C2-B848-BD89-3CED52AC5CF2}"/>
              </a:ext>
            </a:extLst>
          </p:cNvPr>
          <p:cNvSpPr txBox="1"/>
          <p:nvPr/>
        </p:nvSpPr>
        <p:spPr>
          <a:xfrm>
            <a:off x="729130" y="5633181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SungJin</a:t>
            </a:r>
            <a:r>
              <a:rPr lang="en-US" dirty="0">
                <a:latin typeface="+mj-lt"/>
              </a:rPr>
              <a:t> Lee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00036-8828-FA42-A20A-D7CFC9A57F6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647" t="23711" r="12355" b="7532"/>
          <a:stretch/>
        </p:blipFill>
        <p:spPr>
          <a:xfrm>
            <a:off x="911800" y="4642104"/>
            <a:ext cx="814792" cy="10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78677"/>
      </p:ext>
    </p:extLst>
  </p:cSld>
  <p:clrMapOvr>
    <a:masterClrMapping/>
  </p:clrMapOvr>
  <p:transition spd="med" advClick="0" advTm="10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401506" y="2008296"/>
            <a:ext cx="8520600" cy="148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+mj-lt"/>
              </a:rPr>
              <a:t>We</a:t>
            </a:r>
            <a:r>
              <a:rPr lang="ko-KR" altLang="en-US" sz="3600" b="1" dirty="0">
                <a:latin typeface="+mj-lt"/>
              </a:rPr>
              <a:t> </a:t>
            </a:r>
            <a:r>
              <a:rPr lang="en" sz="3600" b="1" dirty="0">
                <a:latin typeface="+mj-lt"/>
              </a:rPr>
              <a:t>Thank our </a:t>
            </a:r>
            <a:br>
              <a:rPr lang="en" sz="3600" b="1" dirty="0">
                <a:latin typeface="+mj-lt"/>
              </a:rPr>
            </a:br>
            <a:r>
              <a:rPr lang="en" sz="3600" b="1" dirty="0">
                <a:latin typeface="+mj-lt"/>
              </a:rPr>
              <a:t>Supporters and Sponsors:</a:t>
            </a:r>
            <a:endParaRPr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3392502"/>
      </p:ext>
    </p:extLst>
  </p:cSld>
  <p:clrMapOvr>
    <a:masterClrMapping/>
  </p:clrMapOvr>
  <p:transition spd="med" advClick="0" advTm="5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>
            <a:spLocks noGrp="1"/>
          </p:cNvSpPr>
          <p:nvPr>
            <p:ph type="title"/>
          </p:nvPr>
        </p:nvSpPr>
        <p:spPr>
          <a:xfrm>
            <a:off x="0" y="1422863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Platinum-level Supporters</a:t>
            </a:r>
            <a:endParaRPr dirty="0">
              <a:latin typeface="+mj-lt"/>
            </a:endParaRPr>
          </a:p>
        </p:txBody>
      </p:sp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50" y="2807861"/>
            <a:ext cx="3003804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4299" y="2874142"/>
            <a:ext cx="4572001" cy="1305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836" y="4800040"/>
            <a:ext cx="5486399" cy="9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5150" y="4397829"/>
            <a:ext cx="158115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10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6"/>
          <p:cNvPicPr preferRelativeResize="0"/>
          <p:nvPr/>
        </p:nvPicPr>
        <p:blipFill rotWithShape="1">
          <a:blip r:embed="rId3">
            <a:alphaModFix/>
          </a:blip>
          <a:srcRect t="18511" b="16146"/>
          <a:stretch/>
        </p:blipFill>
        <p:spPr>
          <a:xfrm>
            <a:off x="6858425" y="5271225"/>
            <a:ext cx="2286000" cy="105156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6"/>
          <p:cNvSpPr txBox="1">
            <a:spLocks noGrp="1"/>
          </p:cNvSpPr>
          <p:nvPr>
            <p:ph type="title"/>
          </p:nvPr>
        </p:nvSpPr>
        <p:spPr>
          <a:xfrm>
            <a:off x="0" y="1120225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+mj-lt"/>
              </a:rPr>
              <a:t>Gold-level Supporters</a:t>
            </a:r>
            <a:endParaRPr sz="3600" dirty="0">
              <a:latin typeface="+mj-lt"/>
            </a:endParaRPr>
          </a:p>
        </p:txBody>
      </p:sp>
      <p:pic>
        <p:nvPicPr>
          <p:cNvPr id="271" name="Google Shape;27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550" y="1569930"/>
            <a:ext cx="3469233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9950" y="1652455"/>
            <a:ext cx="3878887" cy="128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788" y="3915492"/>
            <a:ext cx="3474720" cy="49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2938" y="3535905"/>
            <a:ext cx="2194560" cy="116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6"/>
          <p:cNvPicPr preferRelativeResize="0"/>
          <p:nvPr/>
        </p:nvPicPr>
        <p:blipFill rotWithShape="1">
          <a:blip r:embed="rId8">
            <a:alphaModFix/>
          </a:blip>
          <a:srcRect t="37175" b="35862"/>
          <a:stretch/>
        </p:blipFill>
        <p:spPr>
          <a:xfrm>
            <a:off x="6051663" y="3746773"/>
            <a:ext cx="3108959" cy="683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6538" y="5727684"/>
            <a:ext cx="228600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69175" y="5515405"/>
            <a:ext cx="2286000" cy="90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26225" y="5652850"/>
            <a:ext cx="1828800" cy="62037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6"/>
          <p:cNvSpPr txBox="1">
            <a:spLocks noGrp="1"/>
          </p:cNvSpPr>
          <p:nvPr>
            <p:ph type="title"/>
          </p:nvPr>
        </p:nvSpPr>
        <p:spPr>
          <a:xfrm>
            <a:off x="8" y="4777825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+mj-lt"/>
              </a:rPr>
              <a:t>Bronze-level Supporters</a:t>
            </a:r>
            <a:endParaRPr sz="3600" dirty="0">
              <a:latin typeface="+mj-lt"/>
            </a:endParaRPr>
          </a:p>
        </p:txBody>
      </p:sp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0" y="2797600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+mj-lt"/>
              </a:rPr>
              <a:t>Silver-level Supporters</a:t>
            </a:r>
            <a:endParaRPr sz="3600" dirty="0">
              <a:latin typeface="+mj-lt"/>
            </a:endParaRPr>
          </a:p>
        </p:txBody>
      </p:sp>
    </p:spTree>
  </p:cSld>
  <p:clrMapOvr>
    <a:masterClrMapping/>
  </p:clrMapOvr>
  <p:transition spd="med" advClick="0" advTm="10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xfrm>
            <a:off x="0" y="1196425"/>
            <a:ext cx="91440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Sponsors</a:t>
            </a:r>
            <a:endParaRPr dirty="0">
              <a:latin typeface="+mj-lt"/>
            </a:endParaRPr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63" y="2096125"/>
            <a:ext cx="3657599" cy="127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738" y="3582563"/>
            <a:ext cx="3387848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0566" y="2153311"/>
            <a:ext cx="3657599" cy="1119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2887" y="3573297"/>
            <a:ext cx="27432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0063" y="5315072"/>
            <a:ext cx="5363870" cy="128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10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48"/>
          <p:cNvGrpSpPr/>
          <p:nvPr/>
        </p:nvGrpSpPr>
        <p:grpSpPr>
          <a:xfrm>
            <a:off x="934165" y="1788406"/>
            <a:ext cx="7419798" cy="4805202"/>
            <a:chOff x="6974818" y="1983995"/>
            <a:chExt cx="5397002" cy="2921628"/>
          </a:xfrm>
        </p:grpSpPr>
        <p:grpSp>
          <p:nvGrpSpPr>
            <p:cNvPr id="296" name="Google Shape;296;p48"/>
            <p:cNvGrpSpPr/>
            <p:nvPr/>
          </p:nvGrpSpPr>
          <p:grpSpPr>
            <a:xfrm>
              <a:off x="6974818" y="1983995"/>
              <a:ext cx="5397002" cy="2921628"/>
              <a:chOff x="8340711" y="1983995"/>
              <a:chExt cx="3917400" cy="2921628"/>
            </a:xfrm>
          </p:grpSpPr>
          <p:sp>
            <p:nvSpPr>
              <p:cNvPr id="297" name="Google Shape;297;p48"/>
              <p:cNvSpPr txBox="1"/>
              <p:nvPr/>
            </p:nvSpPr>
            <p:spPr>
              <a:xfrm>
                <a:off x="8340712" y="4265423"/>
                <a:ext cx="3540000" cy="64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000"/>
                  <a:buFont typeface="Arial"/>
                  <a:buNone/>
                </a:pPr>
                <a:r>
                  <a:rPr lang="en" sz="4000" b="0" i="0" u="none" strike="noStrike" cap="none">
                    <a:solidFill>
                      <a:schemeClr val="lt1"/>
                    </a:solidFill>
                    <a:latin typeface="+mj-lt"/>
                    <a:ea typeface="Arial"/>
                    <a:cs typeface="Arial"/>
                    <a:sym typeface="Arial"/>
                  </a:rPr>
                  <a:t>Madrid (Spain)</a:t>
                </a:r>
                <a:endParaRPr>
                  <a:latin typeface="+mj-lt"/>
                </a:endParaRPr>
              </a:p>
            </p:txBody>
          </p:sp>
          <p:sp>
            <p:nvSpPr>
              <p:cNvPr id="298" name="Google Shape;298;p48"/>
              <p:cNvSpPr txBox="1"/>
              <p:nvPr/>
            </p:nvSpPr>
            <p:spPr>
              <a:xfrm>
                <a:off x="8340711" y="1983995"/>
                <a:ext cx="3917400" cy="190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600"/>
                  <a:buFont typeface="Arial"/>
                  <a:buNone/>
                </a:pPr>
                <a:r>
                  <a:rPr lang="en" sz="3600" b="0" i="0" u="none" strike="noStrike" cap="none">
                    <a:solidFill>
                      <a:schemeClr val="lt1"/>
                    </a:solidFill>
                    <a:latin typeface="+mj-lt"/>
                    <a:ea typeface="Arial"/>
                    <a:cs typeface="Arial"/>
                    <a:sym typeface="Arial"/>
                  </a:rPr>
                  <a:t>The 43</a:t>
                </a:r>
                <a:r>
                  <a:rPr lang="en" sz="3600" b="0" i="0" u="none" strike="noStrike" cap="none" baseline="30000">
                    <a:solidFill>
                      <a:schemeClr val="lt1"/>
                    </a:solidFill>
                    <a:latin typeface="+mj-lt"/>
                    <a:ea typeface="Arial"/>
                    <a:cs typeface="Arial"/>
                    <a:sym typeface="Arial"/>
                  </a:rPr>
                  <a:t>rd</a:t>
                </a:r>
                <a:r>
                  <a:rPr lang="en" sz="3600" b="0" i="0" u="none" strike="noStrike" cap="none">
                    <a:solidFill>
                      <a:schemeClr val="lt1"/>
                    </a:solidFill>
                    <a:latin typeface="+mj-lt"/>
                    <a:ea typeface="Arial"/>
                    <a:cs typeface="Arial"/>
                    <a:sym typeface="Arial"/>
                  </a:rPr>
                  <a:t> International Conference on Software Engineering (</a:t>
                </a:r>
                <a:r>
                  <a:rPr lang="en" sz="3600" b="0" i="0" u="none" strike="noStrike" cap="none">
                    <a:solidFill>
                      <a:srgbClr val="FF0000"/>
                    </a:solidFill>
                    <a:latin typeface="+mj-lt"/>
                    <a:ea typeface="Arial"/>
                    <a:cs typeface="Arial"/>
                    <a:sym typeface="Arial"/>
                  </a:rPr>
                  <a:t>ICSE 2021</a:t>
                </a:r>
                <a:r>
                  <a:rPr lang="en" sz="3600" b="0" i="0" u="none" strike="noStrike" cap="none">
                    <a:solidFill>
                      <a:schemeClr val="lt1"/>
                    </a:solidFill>
                    <a:latin typeface="+mj-lt"/>
                    <a:ea typeface="Arial"/>
                    <a:cs typeface="Arial"/>
                    <a:sym typeface="Arial"/>
                  </a:rPr>
                  <a:t>)</a:t>
                </a:r>
                <a:endParaRPr>
                  <a:latin typeface="+mj-lt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+mj-lt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C000"/>
                  </a:buClr>
                  <a:buSzPts val="4000"/>
                  <a:buFont typeface="Arial"/>
                  <a:buNone/>
                </a:pPr>
                <a:r>
                  <a:rPr lang="en" sz="4000" b="1" i="0" u="none" strike="noStrike" cap="none">
                    <a:solidFill>
                      <a:srgbClr val="FFC000"/>
                    </a:solidFill>
                    <a:latin typeface="+mj-lt"/>
                    <a:ea typeface="Arial"/>
                    <a:cs typeface="Arial"/>
                    <a:sym typeface="Arial"/>
                  </a:rPr>
                  <a:t>May 23-29, 2021</a:t>
                </a:r>
                <a:endParaRPr>
                  <a:latin typeface="+mj-lt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0000"/>
                  </a:buClr>
                  <a:buSzPts val="3200"/>
                  <a:buFont typeface="Arial"/>
                  <a:buNone/>
                </a:pPr>
                <a:r>
                  <a:rPr lang="en" sz="3200" b="0" i="0" u="none" strike="noStrike" cap="none">
                    <a:solidFill>
                      <a:srgbClr val="FF0000"/>
                    </a:solidFill>
                    <a:latin typeface="+mj-lt"/>
                    <a:ea typeface="Radley"/>
                    <a:cs typeface="Radley"/>
                    <a:sym typeface="Radley"/>
                  </a:rPr>
                  <a:t>Main conference Tue 25-Thu 27</a:t>
                </a:r>
                <a:endParaRPr sz="3200" b="0" i="0" u="none" strike="noStrike" cap="none">
                  <a:solidFill>
                    <a:srgbClr val="FF0000"/>
                  </a:solidFill>
                  <a:latin typeface="+mj-lt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4000"/>
                  <a:buFont typeface="Arial"/>
                  <a:buNone/>
                </a:pPr>
                <a:endParaRPr sz="4000" b="1" i="0" u="none" strike="noStrike" cap="none">
                  <a:solidFill>
                    <a:srgbClr val="FFC000"/>
                  </a:solidFill>
                  <a:latin typeface="+mj-lt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99" name="Google Shape;299;p48"/>
            <p:cNvCxnSpPr/>
            <p:nvPr/>
          </p:nvCxnSpPr>
          <p:spPr>
            <a:xfrm rot="10800000">
              <a:off x="7028183" y="3950015"/>
              <a:ext cx="2958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00" name="Google Shape;30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974" y="940926"/>
            <a:ext cx="2516301" cy="1677124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1" name="Google Shape;301;p48" descr="A bunch of clothe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9216" r="13964" b="11504"/>
          <a:stretch/>
        </p:blipFill>
        <p:spPr>
          <a:xfrm>
            <a:off x="184974" y="2643425"/>
            <a:ext cx="3788386" cy="4014025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2" name="Google Shape;302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18450" y="977075"/>
            <a:ext cx="4620674" cy="3301250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3" name="Google Shape;303;p48"/>
          <p:cNvPicPr preferRelativeResize="0"/>
          <p:nvPr/>
        </p:nvPicPr>
        <p:blipFill rotWithShape="1">
          <a:blip r:embed="rId6">
            <a:alphaModFix/>
          </a:blip>
          <a:srcRect r="6542"/>
          <a:stretch/>
        </p:blipFill>
        <p:spPr>
          <a:xfrm>
            <a:off x="6031200" y="940925"/>
            <a:ext cx="2966825" cy="1538375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4" name="Google Shape;304;p48"/>
          <p:cNvPicPr preferRelativeResize="0"/>
          <p:nvPr/>
        </p:nvPicPr>
        <p:blipFill rotWithShape="1">
          <a:blip r:embed="rId7">
            <a:alphaModFix/>
          </a:blip>
          <a:srcRect r="6296"/>
          <a:stretch/>
        </p:blipFill>
        <p:spPr>
          <a:xfrm>
            <a:off x="6954075" y="2340525"/>
            <a:ext cx="2037525" cy="1988900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5" name="Google Shape;305;p48" descr="A view of a city street filled with people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t="23781" b="33049"/>
          <a:stretch/>
        </p:blipFill>
        <p:spPr>
          <a:xfrm>
            <a:off x="2940508" y="4329425"/>
            <a:ext cx="6036522" cy="2328026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6" name="Google Shape;306;p48"/>
          <p:cNvSpPr/>
          <p:nvPr/>
        </p:nvSpPr>
        <p:spPr>
          <a:xfrm>
            <a:off x="0" y="453850"/>
            <a:ext cx="9144000" cy="59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+mj-lt"/>
                <a:ea typeface="Gill Sans"/>
                <a:cs typeface="Gill Sans"/>
                <a:sym typeface="Gill Sans"/>
              </a:rPr>
              <a:t>May 23-29, 2021</a:t>
            </a:r>
            <a:r>
              <a:rPr lang="en" sz="2400" dirty="0">
                <a:solidFill>
                  <a:srgbClr val="FF0000"/>
                </a:solidFill>
                <a:latin typeface="+mj-lt"/>
                <a:ea typeface="Gill Sans"/>
                <a:cs typeface="Gill Sans"/>
                <a:sym typeface="Gill Sans"/>
              </a:rPr>
              <a:t>  (Main Conference Tue 25-Thu 27)</a:t>
            </a:r>
            <a:endParaRPr sz="2400" dirty="0">
              <a:solidFill>
                <a:srgbClr val="FF0000"/>
              </a:solidFill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307" name="Google Shape;307;p48"/>
          <p:cNvSpPr txBox="1"/>
          <p:nvPr/>
        </p:nvSpPr>
        <p:spPr>
          <a:xfrm>
            <a:off x="0" y="-7"/>
            <a:ext cx="9144000" cy="46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The 43</a:t>
            </a:r>
            <a:r>
              <a:rPr lang="en" sz="2400" baseline="30000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rd</a:t>
            </a:r>
            <a:r>
              <a:rPr lang="en" sz="2400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 International Conference on Software Engineering</a:t>
            </a:r>
            <a:endParaRPr sz="2400" dirty="0">
              <a:latin typeface="+mj-lt"/>
            </a:endParaRPr>
          </a:p>
        </p:txBody>
      </p:sp>
      <p:sp>
        <p:nvSpPr>
          <p:cNvPr id="308" name="Google Shape;308;p48"/>
          <p:cNvSpPr txBox="1"/>
          <p:nvPr/>
        </p:nvSpPr>
        <p:spPr>
          <a:xfrm>
            <a:off x="2934150" y="3766500"/>
            <a:ext cx="3420000" cy="849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Madrid, Spain</a:t>
            </a:r>
            <a:endParaRPr sz="4000" dirty="0">
              <a:latin typeface="+mj-lt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 advClick="0" advTm="10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78092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9"/>
          <p:cNvSpPr txBox="1"/>
          <p:nvPr/>
        </p:nvSpPr>
        <p:spPr>
          <a:xfrm>
            <a:off x="-1" y="36415"/>
            <a:ext cx="91440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30"/>
              <a:buFont typeface="Calibri"/>
              <a:buNone/>
            </a:pPr>
            <a:r>
              <a:rPr lang="en" sz="2400" i="0" u="none" strike="noStrike" cap="none" dirty="0">
                <a:solidFill>
                  <a:schemeClr val="dk1"/>
                </a:solidFill>
                <a:latin typeface="+mj-lt"/>
                <a:ea typeface="Gill Sans"/>
                <a:cs typeface="Gill Sans"/>
                <a:sym typeface="Gill Sans"/>
              </a:rPr>
              <a:t>The 44</a:t>
            </a:r>
            <a:r>
              <a:rPr lang="en" sz="2400" i="0" u="none" strike="noStrike" cap="none" baseline="30000" dirty="0">
                <a:solidFill>
                  <a:schemeClr val="dk1"/>
                </a:solidFill>
                <a:latin typeface="+mj-lt"/>
                <a:ea typeface="Gill Sans"/>
                <a:cs typeface="Gill Sans"/>
                <a:sym typeface="Gill Sans"/>
              </a:rPr>
              <a:t>th</a:t>
            </a:r>
            <a:r>
              <a:rPr lang="en" sz="2400" i="0" u="none" strike="noStrike" cap="none" dirty="0">
                <a:solidFill>
                  <a:schemeClr val="dk1"/>
                </a:solidFill>
                <a:latin typeface="+mj-lt"/>
                <a:ea typeface="Gill Sans"/>
                <a:cs typeface="Gill Sans"/>
                <a:sym typeface="Gill Sans"/>
              </a:rPr>
              <a:t> International Conference on Software Engineering</a:t>
            </a:r>
            <a:endParaRPr sz="2400" dirty="0">
              <a:latin typeface="+mj-lt"/>
              <a:ea typeface="Gill Sans"/>
              <a:cs typeface="Gill Sans"/>
              <a:sym typeface="Gill Sans"/>
            </a:endParaRPr>
          </a:p>
        </p:txBody>
      </p:sp>
      <p:pic>
        <p:nvPicPr>
          <p:cNvPr id="316" name="Google Shape;316;p49" descr="Image result for grace lewis sei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4689"/>
          <a:stretch/>
        </p:blipFill>
        <p:spPr>
          <a:xfrm>
            <a:off x="4173350" y="5849266"/>
            <a:ext cx="105755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 descr="Image result for matthew dwyer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6681"/>
          <a:stretch/>
        </p:blipFill>
        <p:spPr>
          <a:xfrm>
            <a:off x="-8975" y="5849265"/>
            <a:ext cx="108005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 descr="Image result for daniela damian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4002" y="5847897"/>
            <a:ext cx="1015075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 descr="Image result for andreas zeller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089077" y="5847898"/>
            <a:ext cx="1125629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 descr="Image result for yuriy brun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230888" y="5849259"/>
            <a:ext cx="805288" cy="100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 descr="Related image"/>
          <p:cNvPicPr preferRelativeResize="0"/>
          <p:nvPr/>
        </p:nvPicPr>
        <p:blipFill rotWithShape="1">
          <a:blip r:embed="rId12">
            <a:alphaModFix/>
          </a:blip>
          <a:srcRect t="9024"/>
          <a:stretch/>
        </p:blipFill>
        <p:spPr>
          <a:xfrm>
            <a:off x="6036200" y="5847875"/>
            <a:ext cx="1057525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 descr="A person wearing a red shirt and smiling at the camera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 b="3400"/>
          <a:stretch/>
        </p:blipFill>
        <p:spPr>
          <a:xfrm>
            <a:off x="3214700" y="5847887"/>
            <a:ext cx="95865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9"/>
          <p:cNvSpPr txBox="1"/>
          <p:nvPr/>
        </p:nvSpPr>
        <p:spPr>
          <a:xfrm>
            <a:off x="0" y="3208725"/>
            <a:ext cx="742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Pittsburgh, Pennsylvania, USA</a:t>
            </a:r>
            <a:endParaRPr dirty="0">
              <a:latin typeface="+mj-lt"/>
              <a:ea typeface="Gill Sans"/>
              <a:cs typeface="Gill Sans"/>
              <a:sym typeface="Gill Sans"/>
            </a:endParaRPr>
          </a:p>
        </p:txBody>
      </p:sp>
      <p:pic>
        <p:nvPicPr>
          <p:cNvPr id="324" name="Google Shape;324;p49" descr="A person smiling for the camera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 b="27351"/>
          <a:stretch/>
        </p:blipFill>
        <p:spPr>
          <a:xfrm>
            <a:off x="7090950" y="5853239"/>
            <a:ext cx="108575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 descr="A person wearing glasses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76692" y="5853244"/>
            <a:ext cx="967308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9"/>
          <p:cNvSpPr txBox="1"/>
          <p:nvPr/>
        </p:nvSpPr>
        <p:spPr>
          <a:xfrm>
            <a:off x="99850" y="5074350"/>
            <a:ext cx="2508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+mj-lt"/>
                <a:ea typeface="Gill Sans"/>
                <a:cs typeface="Gill Sans"/>
                <a:sym typeface="Gill Sans"/>
              </a:rPr>
              <a:t>Join us…</a:t>
            </a:r>
            <a:endParaRPr dirty="0">
              <a:latin typeface="+mj-lt"/>
              <a:ea typeface="Gill Sans"/>
              <a:cs typeface="Gill Sans"/>
              <a:sym typeface="Gill Sans"/>
            </a:endParaRPr>
          </a:p>
        </p:txBody>
      </p:sp>
      <p:sp>
        <p:nvSpPr>
          <p:cNvPr id="327" name="Google Shape;327;p49"/>
          <p:cNvSpPr/>
          <p:nvPr/>
        </p:nvSpPr>
        <p:spPr>
          <a:xfrm>
            <a:off x="2951292" y="660105"/>
            <a:ext cx="3084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+mj-lt"/>
                <a:ea typeface="Gill Sans"/>
                <a:cs typeface="Gill Sans"/>
                <a:sym typeface="Gill Sans"/>
              </a:rPr>
              <a:t>May 21-29, 2022 </a:t>
            </a:r>
            <a:endParaRPr sz="2800" dirty="0">
              <a:latin typeface="+mj-lt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 advClick="0" advTm="10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393342" y="1640903"/>
            <a:ext cx="8520600" cy="1926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+mj-lt"/>
              </a:rPr>
              <a:t>Did you Know?</a:t>
            </a:r>
            <a:br>
              <a:rPr lang="en" sz="3600" b="1" dirty="0">
                <a:latin typeface="+mj-lt"/>
              </a:rPr>
            </a:br>
            <a:r>
              <a:rPr lang="en" sz="3600" b="1" dirty="0">
                <a:latin typeface="+mj-lt"/>
              </a:rPr>
              <a:t>ICSEs “Virtual Rooms” are Named after Historical Korean Kingdoms:</a:t>
            </a:r>
            <a:br>
              <a:rPr lang="en" sz="3600" b="1" dirty="0">
                <a:latin typeface="+mj-lt"/>
              </a:rPr>
            </a:br>
            <a:br>
              <a:rPr lang="en" sz="3600" b="1" dirty="0">
                <a:latin typeface="+mj-lt"/>
              </a:rPr>
            </a:br>
            <a:r>
              <a:rPr lang="en" sz="3600" b="1" dirty="0" err="1">
                <a:latin typeface="+mj-lt"/>
              </a:rPr>
              <a:t>Baekje</a:t>
            </a:r>
            <a:br>
              <a:rPr lang="en" sz="3600" b="1" dirty="0">
                <a:latin typeface="+mj-lt"/>
              </a:rPr>
            </a:br>
            <a:r>
              <a:rPr lang="en" sz="3600" b="1" dirty="0" err="1">
                <a:latin typeface="+mj-lt"/>
              </a:rPr>
              <a:t>Goguryeo</a:t>
            </a:r>
            <a:br>
              <a:rPr lang="en" sz="3600" b="1" dirty="0">
                <a:latin typeface="+mj-lt"/>
              </a:rPr>
            </a:br>
            <a:r>
              <a:rPr lang="en" sz="3600" b="1" dirty="0">
                <a:latin typeface="+mj-lt"/>
              </a:rPr>
              <a:t>Silla</a:t>
            </a:r>
            <a:br>
              <a:rPr lang="en" sz="3600" b="1" dirty="0">
                <a:latin typeface="+mj-lt"/>
              </a:rPr>
            </a:br>
            <a:r>
              <a:rPr lang="en" sz="3600" b="1" dirty="0" err="1">
                <a:latin typeface="+mj-lt"/>
              </a:rPr>
              <a:t>Tamna</a:t>
            </a:r>
            <a:endParaRPr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4993504"/>
      </p:ext>
    </p:extLst>
  </p:cSld>
  <p:clrMapOvr>
    <a:masterClrMapping/>
  </p:clrMapOvr>
  <p:transition spd="med" advClick="0" advTm="5000"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629</Words>
  <Application>Microsoft Macintosh PowerPoint</Application>
  <PresentationFormat>On-screen Show (4:3)</PresentationFormat>
  <Paragraphs>195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Gill Sans</vt:lpstr>
      <vt:lpstr>Calibri</vt:lpstr>
      <vt:lpstr>Arial</vt:lpstr>
      <vt:lpstr>Simple Light</vt:lpstr>
      <vt:lpstr>Office Theme</vt:lpstr>
      <vt:lpstr>Office Theme</vt:lpstr>
      <vt:lpstr>Welcome to ICSE 2020</vt:lpstr>
      <vt:lpstr>Information</vt:lpstr>
      <vt:lpstr>We Thank our  Supporters and Sponsors:</vt:lpstr>
      <vt:lpstr>Platinum-level Supporters</vt:lpstr>
      <vt:lpstr>Gold-level Supporters</vt:lpstr>
      <vt:lpstr>Sponsors</vt:lpstr>
      <vt:lpstr>PowerPoint Presentation</vt:lpstr>
      <vt:lpstr>PowerPoint Presentation</vt:lpstr>
      <vt:lpstr>Did you Know? ICSEs “Virtual Rooms” are Named after Historical Korean Kingdoms:  Baekje Goguryeo Silla Tamna</vt:lpstr>
      <vt:lpstr>PowerPoint Presentation</vt:lpstr>
      <vt:lpstr>PowerPoint Presentation</vt:lpstr>
      <vt:lpstr>PowerPoint Presentation</vt:lpstr>
      <vt:lpstr>PowerPoint Presentation</vt:lpstr>
      <vt:lpstr>“We Thank the ICSE 2020 Organizing Committee”</vt:lpstr>
      <vt:lpstr>“We Thank the ICSE 2020 Organizing Committee”</vt:lpstr>
      <vt:lpstr>“We Thank the ICSE 2020 Organizing Committee”</vt:lpstr>
      <vt:lpstr>“We Thank the ICSE 2020 Organizing Committee”</vt:lpstr>
      <vt:lpstr>“We Thank the ICSE 2020 Organizing Committee”</vt:lpstr>
      <vt:lpstr>“We Thank the ICSE 2020 Virtualization Team”</vt:lpstr>
      <vt:lpstr>This livestreaming session brought to you by: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ICSE 2020</dc:title>
  <cp:lastModifiedBy>Heo, Kihong</cp:lastModifiedBy>
  <cp:revision>54</cp:revision>
  <dcterms:modified xsi:type="dcterms:W3CDTF">2020-07-01T03:54:05Z</dcterms:modified>
</cp:coreProperties>
</file>